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412" r:id="rId3"/>
    <p:sldId id="257" r:id="rId4"/>
    <p:sldId id="413" r:id="rId5"/>
    <p:sldId id="431" r:id="rId6"/>
    <p:sldId id="395" r:id="rId7"/>
    <p:sldId id="390" r:id="rId8"/>
    <p:sldId id="443" r:id="rId9"/>
    <p:sldId id="441" r:id="rId10"/>
    <p:sldId id="442" r:id="rId11"/>
    <p:sldId id="414" r:id="rId12"/>
    <p:sldId id="415" r:id="rId13"/>
    <p:sldId id="416" r:id="rId14"/>
    <p:sldId id="417" r:id="rId15"/>
    <p:sldId id="437" r:id="rId16"/>
    <p:sldId id="421" r:id="rId17"/>
    <p:sldId id="438" r:id="rId18"/>
    <p:sldId id="418" r:id="rId19"/>
    <p:sldId id="420" r:id="rId20"/>
    <p:sldId id="419" r:id="rId21"/>
    <p:sldId id="439" r:id="rId22"/>
    <p:sldId id="423" r:id="rId23"/>
    <p:sldId id="440" r:id="rId24"/>
    <p:sldId id="424" r:id="rId25"/>
    <p:sldId id="426" r:id="rId26"/>
    <p:sldId id="427" r:id="rId27"/>
    <p:sldId id="425" r:id="rId28"/>
    <p:sldId id="428" r:id="rId29"/>
    <p:sldId id="429" r:id="rId30"/>
    <p:sldId id="400" r:id="rId31"/>
    <p:sldId id="433" r:id="rId32"/>
    <p:sldId id="434" r:id="rId33"/>
    <p:sldId id="432" r:id="rId34"/>
    <p:sldId id="435" r:id="rId35"/>
    <p:sldId id="436" r:id="rId36"/>
    <p:sldId id="411" r:id="rId37"/>
    <p:sldId id="430" r:id="rId38"/>
    <p:sldId id="396" r:id="rId39"/>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C0C0C"/>
    <a:srgbClr val="151515"/>
    <a:srgbClr val="FEBE11"/>
    <a:srgbClr val="FFB300"/>
    <a:srgbClr val="394C94"/>
    <a:srgbClr val="527BCF"/>
    <a:srgbClr val="E97C2B"/>
    <a:srgbClr val="F45C18"/>
    <a:srgbClr val="FF9900"/>
    <a:srgbClr val="F95D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711ACA-2A4C-4132-A2AC-F54CBC7B982B}" v="93" dt="2022-05-03T21:36:27.086"/>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42" autoAdjust="0"/>
    <p:restoredTop sz="94694"/>
  </p:normalViewPr>
  <p:slideViewPr>
    <p:cSldViewPr>
      <p:cViewPr varScale="1">
        <p:scale>
          <a:sx n="80" d="100"/>
          <a:sy n="80" d="100"/>
        </p:scale>
        <p:origin x="64" y="736"/>
      </p:cViewPr>
      <p:guideLst>
        <p:guide orient="horz" pos="2160"/>
        <p:guide pos="384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Sleeman" userId="a5ce22143eeb2809" providerId="LiveId" clId="{80711ACA-2A4C-4132-A2AC-F54CBC7B982B}"/>
    <pc:docChg chg="undo custSel addSld delSld modSld sldOrd">
      <pc:chgData name="Scott Sleeman" userId="a5ce22143eeb2809" providerId="LiveId" clId="{80711ACA-2A4C-4132-A2AC-F54CBC7B982B}" dt="2022-05-04T16:52:17.928" v="5793" actId="20577"/>
      <pc:docMkLst>
        <pc:docMk/>
      </pc:docMkLst>
      <pc:sldChg chg="modSp mod">
        <pc:chgData name="Scott Sleeman" userId="a5ce22143eeb2809" providerId="LiveId" clId="{80711ACA-2A4C-4132-A2AC-F54CBC7B982B}" dt="2022-05-03T21:09:22.722" v="5088" actId="20577"/>
        <pc:sldMkLst>
          <pc:docMk/>
          <pc:sldMk cId="3170849181" sldId="257"/>
        </pc:sldMkLst>
        <pc:spChg chg="mod">
          <ac:chgData name="Scott Sleeman" userId="a5ce22143eeb2809" providerId="LiveId" clId="{80711ACA-2A4C-4132-A2AC-F54CBC7B982B}" dt="2022-05-03T21:09:22.722" v="5088" actId="20577"/>
          <ac:spMkLst>
            <pc:docMk/>
            <pc:sldMk cId="3170849181" sldId="257"/>
            <ac:spMk id="16386" creationId="{00000000-0000-0000-0000-000000000000}"/>
          </ac:spMkLst>
        </pc:spChg>
      </pc:sldChg>
      <pc:sldChg chg="del">
        <pc:chgData name="Scott Sleeman" userId="a5ce22143eeb2809" providerId="LiveId" clId="{80711ACA-2A4C-4132-A2AC-F54CBC7B982B}" dt="2022-05-03T13:38:28.691" v="121" actId="2696"/>
        <pc:sldMkLst>
          <pc:docMk/>
          <pc:sldMk cId="1307467670" sldId="310"/>
        </pc:sldMkLst>
      </pc:sldChg>
      <pc:sldChg chg="del">
        <pc:chgData name="Scott Sleeman" userId="a5ce22143eeb2809" providerId="LiveId" clId="{80711ACA-2A4C-4132-A2AC-F54CBC7B982B}" dt="2022-05-03T14:27:30.178" v="766" actId="2696"/>
        <pc:sldMkLst>
          <pc:docMk/>
          <pc:sldMk cId="1456308835" sldId="383"/>
        </pc:sldMkLst>
      </pc:sldChg>
      <pc:sldChg chg="modSp mod">
        <pc:chgData name="Scott Sleeman" userId="a5ce22143eeb2809" providerId="LiveId" clId="{80711ACA-2A4C-4132-A2AC-F54CBC7B982B}" dt="2022-05-03T13:39:26.584" v="216" actId="20577"/>
        <pc:sldMkLst>
          <pc:docMk/>
          <pc:sldMk cId="3351886363" sldId="395"/>
        </pc:sldMkLst>
        <pc:spChg chg="mod">
          <ac:chgData name="Scott Sleeman" userId="a5ce22143eeb2809" providerId="LiveId" clId="{80711ACA-2A4C-4132-A2AC-F54CBC7B982B}" dt="2022-05-03T13:39:26.584" v="216" actId="20577"/>
          <ac:spMkLst>
            <pc:docMk/>
            <pc:sldMk cId="3351886363" sldId="395"/>
            <ac:spMk id="2" creationId="{448EE769-1732-E14D-B76F-8A384D3E7C70}"/>
          </ac:spMkLst>
        </pc:spChg>
      </pc:sldChg>
      <pc:sldChg chg="modSp mod">
        <pc:chgData name="Scott Sleeman" userId="a5ce22143eeb2809" providerId="LiveId" clId="{80711ACA-2A4C-4132-A2AC-F54CBC7B982B}" dt="2022-05-03T20:40:05.868" v="4099" actId="20577"/>
        <pc:sldMkLst>
          <pc:docMk/>
          <pc:sldMk cId="310174008" sldId="396"/>
        </pc:sldMkLst>
        <pc:spChg chg="mod">
          <ac:chgData name="Scott Sleeman" userId="a5ce22143eeb2809" providerId="LiveId" clId="{80711ACA-2A4C-4132-A2AC-F54CBC7B982B}" dt="2022-05-03T20:40:05.868" v="4099" actId="20577"/>
          <ac:spMkLst>
            <pc:docMk/>
            <pc:sldMk cId="310174008" sldId="396"/>
            <ac:spMk id="2" creationId="{A3871747-2C37-D948-9C53-49E713BFAF90}"/>
          </ac:spMkLst>
        </pc:spChg>
      </pc:sldChg>
      <pc:sldChg chg="addSp delSp modSp mod">
        <pc:chgData name="Scott Sleeman" userId="a5ce22143eeb2809" providerId="LiveId" clId="{80711ACA-2A4C-4132-A2AC-F54CBC7B982B}" dt="2022-05-03T21:20:23.598" v="5487" actId="20577"/>
        <pc:sldMkLst>
          <pc:docMk/>
          <pc:sldMk cId="258499851" sldId="400"/>
        </pc:sldMkLst>
        <pc:spChg chg="mod">
          <ac:chgData name="Scott Sleeman" userId="a5ce22143eeb2809" providerId="LiveId" clId="{80711ACA-2A4C-4132-A2AC-F54CBC7B982B}" dt="2022-05-03T21:19:12.550" v="5456" actId="20577"/>
          <ac:spMkLst>
            <pc:docMk/>
            <pc:sldMk cId="258499851" sldId="400"/>
            <ac:spMk id="3" creationId="{48916A12-9672-498C-B80F-C76F642B12D4}"/>
          </ac:spMkLst>
        </pc:spChg>
        <pc:spChg chg="add mod">
          <ac:chgData name="Scott Sleeman" userId="a5ce22143eeb2809" providerId="LiveId" clId="{80711ACA-2A4C-4132-A2AC-F54CBC7B982B}" dt="2022-05-03T21:20:23.598" v="5487" actId="20577"/>
          <ac:spMkLst>
            <pc:docMk/>
            <pc:sldMk cId="258499851" sldId="400"/>
            <ac:spMk id="5" creationId="{951DD267-9091-4606-C8EE-8BB6B10DE1F1}"/>
          </ac:spMkLst>
        </pc:spChg>
        <pc:graphicFrameChg chg="del">
          <ac:chgData name="Scott Sleeman" userId="a5ce22143eeb2809" providerId="LiveId" clId="{80711ACA-2A4C-4132-A2AC-F54CBC7B982B}" dt="2022-05-03T15:00:00.455" v="1275" actId="478"/>
          <ac:graphicFrameMkLst>
            <pc:docMk/>
            <pc:sldMk cId="258499851" sldId="400"/>
            <ac:graphicFrameMk id="2" creationId="{94AE04B6-FBDA-4EFF-8F53-D80CA3BA05F4}"/>
          </ac:graphicFrameMkLst>
        </pc:graphicFrameChg>
      </pc:sldChg>
      <pc:sldChg chg="del">
        <pc:chgData name="Scott Sleeman" userId="a5ce22143eeb2809" providerId="LiveId" clId="{80711ACA-2A4C-4132-A2AC-F54CBC7B982B}" dt="2022-05-03T13:40:25.926" v="218" actId="2696"/>
        <pc:sldMkLst>
          <pc:docMk/>
          <pc:sldMk cId="1569604879" sldId="401"/>
        </pc:sldMkLst>
      </pc:sldChg>
      <pc:sldChg chg="del">
        <pc:chgData name="Scott Sleeman" userId="a5ce22143eeb2809" providerId="LiveId" clId="{80711ACA-2A4C-4132-A2AC-F54CBC7B982B}" dt="2022-05-03T13:38:24.963" v="120" actId="2696"/>
        <pc:sldMkLst>
          <pc:docMk/>
          <pc:sldMk cId="4044443185" sldId="407"/>
        </pc:sldMkLst>
      </pc:sldChg>
      <pc:sldChg chg="del">
        <pc:chgData name="Scott Sleeman" userId="a5ce22143eeb2809" providerId="LiveId" clId="{80711ACA-2A4C-4132-A2AC-F54CBC7B982B}" dt="2022-05-03T13:38:32.503" v="122" actId="2696"/>
        <pc:sldMkLst>
          <pc:docMk/>
          <pc:sldMk cId="2262819441" sldId="408"/>
        </pc:sldMkLst>
      </pc:sldChg>
      <pc:sldChg chg="modSp mod">
        <pc:chgData name="Scott Sleeman" userId="a5ce22143eeb2809" providerId="LiveId" clId="{80711ACA-2A4C-4132-A2AC-F54CBC7B982B}" dt="2022-05-03T13:43:24.162" v="268" actId="20577"/>
        <pc:sldMkLst>
          <pc:docMk/>
          <pc:sldMk cId="1406300446" sldId="411"/>
        </pc:sldMkLst>
        <pc:spChg chg="mod">
          <ac:chgData name="Scott Sleeman" userId="a5ce22143eeb2809" providerId="LiveId" clId="{80711ACA-2A4C-4132-A2AC-F54CBC7B982B}" dt="2022-05-03T13:43:24.162" v="268" actId="20577"/>
          <ac:spMkLst>
            <pc:docMk/>
            <pc:sldMk cId="1406300446" sldId="411"/>
            <ac:spMk id="2" creationId="{00000000-0000-0000-0000-000000000000}"/>
          </ac:spMkLst>
        </pc:spChg>
      </pc:sldChg>
      <pc:sldChg chg="modSp mod">
        <pc:chgData name="Scott Sleeman" userId="a5ce22143eeb2809" providerId="LiveId" clId="{80711ACA-2A4C-4132-A2AC-F54CBC7B982B}" dt="2022-05-03T21:24:56.120" v="5587" actId="20577"/>
        <pc:sldMkLst>
          <pc:docMk/>
          <pc:sldMk cId="3738435332" sldId="412"/>
        </pc:sldMkLst>
        <pc:spChg chg="mod">
          <ac:chgData name="Scott Sleeman" userId="a5ce22143eeb2809" providerId="LiveId" clId="{80711ACA-2A4C-4132-A2AC-F54CBC7B982B}" dt="2022-05-03T21:24:56.120" v="5587" actId="20577"/>
          <ac:spMkLst>
            <pc:docMk/>
            <pc:sldMk cId="3738435332" sldId="412"/>
            <ac:spMk id="16385" creationId="{00000000-0000-0000-0000-000000000000}"/>
          </ac:spMkLst>
        </pc:spChg>
      </pc:sldChg>
      <pc:sldChg chg="addSp modSp mod">
        <pc:chgData name="Scott Sleeman" userId="a5ce22143eeb2809" providerId="LiveId" clId="{80711ACA-2A4C-4132-A2AC-F54CBC7B982B}" dt="2022-05-04T16:52:17.928" v="5793" actId="20577"/>
        <pc:sldMkLst>
          <pc:docMk/>
          <pc:sldMk cId="49767297" sldId="413"/>
        </pc:sldMkLst>
        <pc:spChg chg="add mod">
          <ac:chgData name="Scott Sleeman" userId="a5ce22143eeb2809" providerId="LiveId" clId="{80711ACA-2A4C-4132-A2AC-F54CBC7B982B}" dt="2022-05-04T16:52:17.928" v="5793" actId="20577"/>
          <ac:spMkLst>
            <pc:docMk/>
            <pc:sldMk cId="49767297" sldId="413"/>
            <ac:spMk id="5" creationId="{78181571-6180-3627-68F1-94CA89F65754}"/>
          </ac:spMkLst>
        </pc:spChg>
        <pc:spChg chg="mod">
          <ac:chgData name="Scott Sleeman" userId="a5ce22143eeb2809" providerId="LiveId" clId="{80711ACA-2A4C-4132-A2AC-F54CBC7B982B}" dt="2022-05-03T21:36:01.908" v="5654" actId="962"/>
          <ac:spMkLst>
            <pc:docMk/>
            <pc:sldMk cId="49767297" sldId="413"/>
            <ac:spMk id="16386" creationId="{00000000-0000-0000-0000-000000000000}"/>
          </ac:spMkLst>
        </pc:spChg>
      </pc:sldChg>
      <pc:sldChg chg="modSp mod">
        <pc:chgData name="Scott Sleeman" userId="a5ce22143eeb2809" providerId="LiveId" clId="{80711ACA-2A4C-4132-A2AC-F54CBC7B982B}" dt="2022-05-03T21:26:37.225" v="5599" actId="255"/>
        <pc:sldMkLst>
          <pc:docMk/>
          <pc:sldMk cId="1149956767" sldId="414"/>
        </pc:sldMkLst>
        <pc:graphicFrameChg chg="mod modGraphic">
          <ac:chgData name="Scott Sleeman" userId="a5ce22143eeb2809" providerId="LiveId" clId="{80711ACA-2A4C-4132-A2AC-F54CBC7B982B}" dt="2022-05-03T21:26:37.225" v="5599" actId="255"/>
          <ac:graphicFrameMkLst>
            <pc:docMk/>
            <pc:sldMk cId="1149956767" sldId="414"/>
            <ac:graphicFrameMk id="5" creationId="{E3160AFC-F773-4ECA-A8D3-C7B6BCC2E968}"/>
          </ac:graphicFrameMkLst>
        </pc:graphicFrameChg>
      </pc:sldChg>
      <pc:sldChg chg="addSp delSp modSp mod">
        <pc:chgData name="Scott Sleeman" userId="a5ce22143eeb2809" providerId="LiveId" clId="{80711ACA-2A4C-4132-A2AC-F54CBC7B982B}" dt="2022-05-03T21:26:47.526" v="5600" actId="255"/>
        <pc:sldMkLst>
          <pc:docMk/>
          <pc:sldMk cId="667816910" sldId="415"/>
        </pc:sldMkLst>
        <pc:graphicFrameChg chg="add mod modGraphic">
          <ac:chgData name="Scott Sleeman" userId="a5ce22143eeb2809" providerId="LiveId" clId="{80711ACA-2A4C-4132-A2AC-F54CBC7B982B}" dt="2022-05-03T21:26:47.526" v="5600" actId="255"/>
          <ac:graphicFrameMkLst>
            <pc:docMk/>
            <pc:sldMk cId="667816910" sldId="415"/>
            <ac:graphicFrameMk id="2" creationId="{FEB370A4-257F-B479-DE78-12A11447198D}"/>
          </ac:graphicFrameMkLst>
        </pc:graphicFrameChg>
        <pc:graphicFrameChg chg="del">
          <ac:chgData name="Scott Sleeman" userId="a5ce22143eeb2809" providerId="LiveId" clId="{80711ACA-2A4C-4132-A2AC-F54CBC7B982B}" dt="2022-05-03T14:51:29.884" v="1216" actId="478"/>
          <ac:graphicFrameMkLst>
            <pc:docMk/>
            <pc:sldMk cId="667816910" sldId="415"/>
            <ac:graphicFrameMk id="5" creationId="{E3160AFC-F773-4ECA-A8D3-C7B6BCC2E968}"/>
          </ac:graphicFrameMkLst>
        </pc:graphicFrameChg>
      </pc:sldChg>
      <pc:sldChg chg="addSp delSp modSp mod">
        <pc:chgData name="Scott Sleeman" userId="a5ce22143eeb2809" providerId="LiveId" clId="{80711ACA-2A4C-4132-A2AC-F54CBC7B982B}" dt="2022-05-03T21:26:55.421" v="5601" actId="255"/>
        <pc:sldMkLst>
          <pc:docMk/>
          <pc:sldMk cId="1099919938" sldId="416"/>
        </pc:sldMkLst>
        <pc:graphicFrameChg chg="add mod modGraphic">
          <ac:chgData name="Scott Sleeman" userId="a5ce22143eeb2809" providerId="LiveId" clId="{80711ACA-2A4C-4132-A2AC-F54CBC7B982B}" dt="2022-05-03T21:26:55.421" v="5601" actId="255"/>
          <ac:graphicFrameMkLst>
            <pc:docMk/>
            <pc:sldMk cId="1099919938" sldId="416"/>
            <ac:graphicFrameMk id="2" creationId="{4AC7700F-CD8A-345B-A3AC-B45D644631E3}"/>
          </ac:graphicFrameMkLst>
        </pc:graphicFrameChg>
        <pc:graphicFrameChg chg="del">
          <ac:chgData name="Scott Sleeman" userId="a5ce22143eeb2809" providerId="LiveId" clId="{80711ACA-2A4C-4132-A2AC-F54CBC7B982B}" dt="2022-05-03T14:51:36.417" v="1217" actId="478"/>
          <ac:graphicFrameMkLst>
            <pc:docMk/>
            <pc:sldMk cId="1099919938" sldId="416"/>
            <ac:graphicFrameMk id="5" creationId="{E3160AFC-F773-4ECA-A8D3-C7B6BCC2E968}"/>
          </ac:graphicFrameMkLst>
        </pc:graphicFrameChg>
      </pc:sldChg>
      <pc:sldChg chg="addSp delSp modSp mod">
        <pc:chgData name="Scott Sleeman" userId="a5ce22143eeb2809" providerId="LiveId" clId="{80711ACA-2A4C-4132-A2AC-F54CBC7B982B}" dt="2022-05-03T21:27:07.474" v="5602" actId="255"/>
        <pc:sldMkLst>
          <pc:docMk/>
          <pc:sldMk cId="2146855466" sldId="417"/>
        </pc:sldMkLst>
        <pc:spChg chg="mod">
          <ac:chgData name="Scott Sleeman" userId="a5ce22143eeb2809" providerId="LiveId" clId="{80711ACA-2A4C-4132-A2AC-F54CBC7B982B}" dt="2022-05-03T17:45:05.172" v="2488" actId="20577"/>
          <ac:spMkLst>
            <pc:docMk/>
            <pc:sldMk cId="2146855466" sldId="417"/>
            <ac:spMk id="3" creationId="{00000000-0000-0000-0000-000000000000}"/>
          </ac:spMkLst>
        </pc:spChg>
        <pc:graphicFrameChg chg="add mod modGraphic">
          <ac:chgData name="Scott Sleeman" userId="a5ce22143eeb2809" providerId="LiveId" clId="{80711ACA-2A4C-4132-A2AC-F54CBC7B982B}" dt="2022-05-03T21:27:07.474" v="5602" actId="255"/>
          <ac:graphicFrameMkLst>
            <pc:docMk/>
            <pc:sldMk cId="2146855466" sldId="417"/>
            <ac:graphicFrameMk id="2" creationId="{1BC39B4B-C605-876C-606D-40EFC9FD9312}"/>
          </ac:graphicFrameMkLst>
        </pc:graphicFrameChg>
        <pc:graphicFrameChg chg="del">
          <ac:chgData name="Scott Sleeman" userId="a5ce22143eeb2809" providerId="LiveId" clId="{80711ACA-2A4C-4132-A2AC-F54CBC7B982B}" dt="2022-05-03T14:51:54.280" v="1218" actId="478"/>
          <ac:graphicFrameMkLst>
            <pc:docMk/>
            <pc:sldMk cId="2146855466" sldId="417"/>
            <ac:graphicFrameMk id="5" creationId="{E3160AFC-F773-4ECA-A8D3-C7B6BCC2E968}"/>
          </ac:graphicFrameMkLst>
        </pc:graphicFrameChg>
      </pc:sldChg>
      <pc:sldChg chg="addSp delSp modSp mod ord">
        <pc:chgData name="Scott Sleeman" userId="a5ce22143eeb2809" providerId="LiveId" clId="{80711ACA-2A4C-4132-A2AC-F54CBC7B982B}" dt="2022-05-03T21:27:57.041" v="5608" actId="255"/>
        <pc:sldMkLst>
          <pc:docMk/>
          <pc:sldMk cId="2207879551" sldId="418"/>
        </pc:sldMkLst>
        <pc:graphicFrameChg chg="add mod modGraphic">
          <ac:chgData name="Scott Sleeman" userId="a5ce22143eeb2809" providerId="LiveId" clId="{80711ACA-2A4C-4132-A2AC-F54CBC7B982B}" dt="2022-05-03T21:27:57.041" v="5608" actId="255"/>
          <ac:graphicFrameMkLst>
            <pc:docMk/>
            <pc:sldMk cId="2207879551" sldId="418"/>
            <ac:graphicFrameMk id="2" creationId="{0925E8F9-201F-CB20-5B2B-C1B97734F14E}"/>
          </ac:graphicFrameMkLst>
        </pc:graphicFrameChg>
        <pc:graphicFrameChg chg="del">
          <ac:chgData name="Scott Sleeman" userId="a5ce22143eeb2809" providerId="LiveId" clId="{80711ACA-2A4C-4132-A2AC-F54CBC7B982B}" dt="2022-05-03T14:52:27.762" v="1222" actId="478"/>
          <ac:graphicFrameMkLst>
            <pc:docMk/>
            <pc:sldMk cId="2207879551" sldId="418"/>
            <ac:graphicFrameMk id="5" creationId="{E3160AFC-F773-4ECA-A8D3-C7B6BCC2E968}"/>
          </ac:graphicFrameMkLst>
        </pc:graphicFrameChg>
      </pc:sldChg>
      <pc:sldChg chg="addSp delSp modSp mod">
        <pc:chgData name="Scott Sleeman" userId="a5ce22143eeb2809" providerId="LiveId" clId="{80711ACA-2A4C-4132-A2AC-F54CBC7B982B}" dt="2022-05-03T21:28:45.343" v="5615" actId="20577"/>
        <pc:sldMkLst>
          <pc:docMk/>
          <pc:sldMk cId="4180299742" sldId="419"/>
        </pc:sldMkLst>
        <pc:spChg chg="mod">
          <ac:chgData name="Scott Sleeman" userId="a5ce22143eeb2809" providerId="LiveId" clId="{80711ACA-2A4C-4132-A2AC-F54CBC7B982B}" dt="2022-05-03T20:17:47.244" v="3680" actId="20577"/>
          <ac:spMkLst>
            <pc:docMk/>
            <pc:sldMk cId="4180299742" sldId="419"/>
            <ac:spMk id="3" creationId="{00000000-0000-0000-0000-000000000000}"/>
          </ac:spMkLst>
        </pc:spChg>
        <pc:graphicFrameChg chg="add mod modGraphic">
          <ac:chgData name="Scott Sleeman" userId="a5ce22143eeb2809" providerId="LiveId" clId="{80711ACA-2A4C-4132-A2AC-F54CBC7B982B}" dt="2022-05-03T21:28:45.343" v="5615" actId="20577"/>
          <ac:graphicFrameMkLst>
            <pc:docMk/>
            <pc:sldMk cId="4180299742" sldId="419"/>
            <ac:graphicFrameMk id="2" creationId="{6EE64021-291D-EA41-4871-8208C1C61912}"/>
          </ac:graphicFrameMkLst>
        </pc:graphicFrameChg>
        <pc:graphicFrameChg chg="del">
          <ac:chgData name="Scott Sleeman" userId="a5ce22143eeb2809" providerId="LiveId" clId="{80711ACA-2A4C-4132-A2AC-F54CBC7B982B}" dt="2022-05-03T14:52:34.297" v="1223" actId="478"/>
          <ac:graphicFrameMkLst>
            <pc:docMk/>
            <pc:sldMk cId="4180299742" sldId="419"/>
            <ac:graphicFrameMk id="5" creationId="{E3160AFC-F773-4ECA-A8D3-C7B6BCC2E968}"/>
          </ac:graphicFrameMkLst>
        </pc:graphicFrameChg>
      </pc:sldChg>
      <pc:sldChg chg="addSp delSp modSp mod">
        <pc:chgData name="Scott Sleeman" userId="a5ce22143eeb2809" providerId="LiveId" clId="{80711ACA-2A4C-4132-A2AC-F54CBC7B982B}" dt="2022-05-03T21:28:05.988" v="5609" actId="255"/>
        <pc:sldMkLst>
          <pc:docMk/>
          <pc:sldMk cId="4005786814" sldId="420"/>
        </pc:sldMkLst>
        <pc:graphicFrameChg chg="add mod modGraphic">
          <ac:chgData name="Scott Sleeman" userId="a5ce22143eeb2809" providerId="LiveId" clId="{80711ACA-2A4C-4132-A2AC-F54CBC7B982B}" dt="2022-05-03T21:28:05.988" v="5609" actId="255"/>
          <ac:graphicFrameMkLst>
            <pc:docMk/>
            <pc:sldMk cId="4005786814" sldId="420"/>
            <ac:graphicFrameMk id="2" creationId="{A187A021-FDBA-A0D5-9A06-340979310C9A}"/>
          </ac:graphicFrameMkLst>
        </pc:graphicFrameChg>
        <pc:graphicFrameChg chg="del">
          <ac:chgData name="Scott Sleeman" userId="a5ce22143eeb2809" providerId="LiveId" clId="{80711ACA-2A4C-4132-A2AC-F54CBC7B982B}" dt="2022-05-03T14:52:17.713" v="1221" actId="478"/>
          <ac:graphicFrameMkLst>
            <pc:docMk/>
            <pc:sldMk cId="4005786814" sldId="420"/>
            <ac:graphicFrameMk id="5" creationId="{E3160AFC-F773-4ECA-A8D3-C7B6BCC2E968}"/>
          </ac:graphicFrameMkLst>
        </pc:graphicFrameChg>
      </pc:sldChg>
      <pc:sldChg chg="addSp delSp modSp mod">
        <pc:chgData name="Scott Sleeman" userId="a5ce22143eeb2809" providerId="LiveId" clId="{80711ACA-2A4C-4132-A2AC-F54CBC7B982B}" dt="2022-05-03T21:27:30.100" v="5605" actId="2711"/>
        <pc:sldMkLst>
          <pc:docMk/>
          <pc:sldMk cId="2327669642" sldId="421"/>
        </pc:sldMkLst>
        <pc:graphicFrameChg chg="add mod modGraphic">
          <ac:chgData name="Scott Sleeman" userId="a5ce22143eeb2809" providerId="LiveId" clId="{80711ACA-2A4C-4132-A2AC-F54CBC7B982B}" dt="2022-05-03T21:27:30.100" v="5605" actId="2711"/>
          <ac:graphicFrameMkLst>
            <pc:docMk/>
            <pc:sldMk cId="2327669642" sldId="421"/>
            <ac:graphicFrameMk id="2" creationId="{98038C6B-5336-8DC8-8EFD-05339513EFD8}"/>
          </ac:graphicFrameMkLst>
        </pc:graphicFrameChg>
        <pc:graphicFrameChg chg="del">
          <ac:chgData name="Scott Sleeman" userId="a5ce22143eeb2809" providerId="LiveId" clId="{80711ACA-2A4C-4132-A2AC-F54CBC7B982B}" dt="2022-05-03T14:52:08.207" v="1220" actId="478"/>
          <ac:graphicFrameMkLst>
            <pc:docMk/>
            <pc:sldMk cId="2327669642" sldId="421"/>
            <ac:graphicFrameMk id="5" creationId="{E3160AFC-F773-4ECA-A8D3-C7B6BCC2E968}"/>
          </ac:graphicFrameMkLst>
        </pc:graphicFrameChg>
      </pc:sldChg>
      <pc:sldChg chg="del">
        <pc:chgData name="Scott Sleeman" userId="a5ce22143eeb2809" providerId="LiveId" clId="{80711ACA-2A4C-4132-A2AC-F54CBC7B982B}" dt="2022-05-03T13:40:00.848" v="217" actId="2696"/>
        <pc:sldMkLst>
          <pc:docMk/>
          <pc:sldMk cId="439730710" sldId="422"/>
        </pc:sldMkLst>
      </pc:sldChg>
      <pc:sldChg chg="addSp delSp modSp mod">
        <pc:chgData name="Scott Sleeman" userId="a5ce22143eeb2809" providerId="LiveId" clId="{80711ACA-2A4C-4132-A2AC-F54CBC7B982B}" dt="2022-05-03T21:29:13.779" v="5617" actId="255"/>
        <pc:sldMkLst>
          <pc:docMk/>
          <pc:sldMk cId="3104586106" sldId="423"/>
        </pc:sldMkLst>
        <pc:spChg chg="mod">
          <ac:chgData name="Scott Sleeman" userId="a5ce22143eeb2809" providerId="LiveId" clId="{80711ACA-2A4C-4132-A2AC-F54CBC7B982B}" dt="2022-05-03T20:20:59.071" v="3719" actId="20577"/>
          <ac:spMkLst>
            <pc:docMk/>
            <pc:sldMk cId="3104586106" sldId="423"/>
            <ac:spMk id="3" creationId="{00000000-0000-0000-0000-000000000000}"/>
          </ac:spMkLst>
        </pc:spChg>
        <pc:graphicFrameChg chg="add mod modGraphic">
          <ac:chgData name="Scott Sleeman" userId="a5ce22143eeb2809" providerId="LiveId" clId="{80711ACA-2A4C-4132-A2AC-F54CBC7B982B}" dt="2022-05-03T21:29:13.779" v="5617" actId="255"/>
          <ac:graphicFrameMkLst>
            <pc:docMk/>
            <pc:sldMk cId="3104586106" sldId="423"/>
            <ac:graphicFrameMk id="2" creationId="{CC32056E-0E44-9CD5-C214-0B3BFF58A405}"/>
          </ac:graphicFrameMkLst>
        </pc:graphicFrameChg>
        <pc:graphicFrameChg chg="del">
          <ac:chgData name="Scott Sleeman" userId="a5ce22143eeb2809" providerId="LiveId" clId="{80711ACA-2A4C-4132-A2AC-F54CBC7B982B}" dt="2022-05-03T14:52:40.456" v="1224" actId="478"/>
          <ac:graphicFrameMkLst>
            <pc:docMk/>
            <pc:sldMk cId="3104586106" sldId="423"/>
            <ac:graphicFrameMk id="5" creationId="{E3160AFC-F773-4ECA-A8D3-C7B6BCC2E968}"/>
          </ac:graphicFrameMkLst>
        </pc:graphicFrameChg>
      </pc:sldChg>
      <pc:sldChg chg="addSp delSp modSp mod">
        <pc:chgData name="Scott Sleeman" userId="a5ce22143eeb2809" providerId="LiveId" clId="{80711ACA-2A4C-4132-A2AC-F54CBC7B982B}" dt="2022-05-03T21:29:28.427" v="5619" actId="255"/>
        <pc:sldMkLst>
          <pc:docMk/>
          <pc:sldMk cId="778269062" sldId="424"/>
        </pc:sldMkLst>
        <pc:graphicFrameChg chg="add mod modGraphic">
          <ac:chgData name="Scott Sleeman" userId="a5ce22143eeb2809" providerId="LiveId" clId="{80711ACA-2A4C-4132-A2AC-F54CBC7B982B}" dt="2022-05-03T21:29:28.427" v="5619" actId="255"/>
          <ac:graphicFrameMkLst>
            <pc:docMk/>
            <pc:sldMk cId="778269062" sldId="424"/>
            <ac:graphicFrameMk id="2" creationId="{AF3E6C3D-3DDD-020D-FF83-FF56D3598D8D}"/>
          </ac:graphicFrameMkLst>
        </pc:graphicFrameChg>
        <pc:graphicFrameChg chg="del">
          <ac:chgData name="Scott Sleeman" userId="a5ce22143eeb2809" providerId="LiveId" clId="{80711ACA-2A4C-4132-A2AC-F54CBC7B982B}" dt="2022-05-03T14:52:46.359" v="1225" actId="478"/>
          <ac:graphicFrameMkLst>
            <pc:docMk/>
            <pc:sldMk cId="778269062" sldId="424"/>
            <ac:graphicFrameMk id="5" creationId="{E3160AFC-F773-4ECA-A8D3-C7B6BCC2E968}"/>
          </ac:graphicFrameMkLst>
        </pc:graphicFrameChg>
      </pc:sldChg>
      <pc:sldChg chg="addSp delSp modSp mod">
        <pc:chgData name="Scott Sleeman" userId="a5ce22143eeb2809" providerId="LiveId" clId="{80711ACA-2A4C-4132-A2AC-F54CBC7B982B}" dt="2022-05-03T21:30:49.295" v="5624" actId="20577"/>
        <pc:sldMkLst>
          <pc:docMk/>
          <pc:sldMk cId="1282572126" sldId="425"/>
        </pc:sldMkLst>
        <pc:graphicFrameChg chg="add mod modGraphic">
          <ac:chgData name="Scott Sleeman" userId="a5ce22143eeb2809" providerId="LiveId" clId="{80711ACA-2A4C-4132-A2AC-F54CBC7B982B}" dt="2022-05-03T21:30:49.295" v="5624" actId="20577"/>
          <ac:graphicFrameMkLst>
            <pc:docMk/>
            <pc:sldMk cId="1282572126" sldId="425"/>
            <ac:graphicFrameMk id="2" creationId="{C08D344B-6F6E-A67A-EE5C-D3D7FD245637}"/>
          </ac:graphicFrameMkLst>
        </pc:graphicFrameChg>
        <pc:graphicFrameChg chg="del">
          <ac:chgData name="Scott Sleeman" userId="a5ce22143eeb2809" providerId="LiveId" clId="{80711ACA-2A4C-4132-A2AC-F54CBC7B982B}" dt="2022-05-03T14:53:05.215" v="1228" actId="478"/>
          <ac:graphicFrameMkLst>
            <pc:docMk/>
            <pc:sldMk cId="1282572126" sldId="425"/>
            <ac:graphicFrameMk id="5" creationId="{E3160AFC-F773-4ECA-A8D3-C7B6BCC2E968}"/>
          </ac:graphicFrameMkLst>
        </pc:graphicFrameChg>
      </pc:sldChg>
      <pc:sldChg chg="addSp delSp modSp mod">
        <pc:chgData name="Scott Sleeman" userId="a5ce22143eeb2809" providerId="LiveId" clId="{80711ACA-2A4C-4132-A2AC-F54CBC7B982B}" dt="2022-05-03T21:29:37.528" v="5620" actId="255"/>
        <pc:sldMkLst>
          <pc:docMk/>
          <pc:sldMk cId="4216701897" sldId="426"/>
        </pc:sldMkLst>
        <pc:graphicFrameChg chg="add mod modGraphic">
          <ac:chgData name="Scott Sleeman" userId="a5ce22143eeb2809" providerId="LiveId" clId="{80711ACA-2A4C-4132-A2AC-F54CBC7B982B}" dt="2022-05-03T21:29:37.528" v="5620" actId="255"/>
          <ac:graphicFrameMkLst>
            <pc:docMk/>
            <pc:sldMk cId="4216701897" sldId="426"/>
            <ac:graphicFrameMk id="2" creationId="{B81BB728-2F6C-2D61-1A40-506F2A34DB79}"/>
          </ac:graphicFrameMkLst>
        </pc:graphicFrameChg>
        <pc:graphicFrameChg chg="del">
          <ac:chgData name="Scott Sleeman" userId="a5ce22143eeb2809" providerId="LiveId" clId="{80711ACA-2A4C-4132-A2AC-F54CBC7B982B}" dt="2022-05-03T14:52:53.933" v="1226" actId="478"/>
          <ac:graphicFrameMkLst>
            <pc:docMk/>
            <pc:sldMk cId="4216701897" sldId="426"/>
            <ac:graphicFrameMk id="5" creationId="{E3160AFC-F773-4ECA-A8D3-C7B6BCC2E968}"/>
          </ac:graphicFrameMkLst>
        </pc:graphicFrameChg>
      </pc:sldChg>
      <pc:sldChg chg="addSp delSp modSp mod">
        <pc:chgData name="Scott Sleeman" userId="a5ce22143eeb2809" providerId="LiveId" clId="{80711ACA-2A4C-4132-A2AC-F54CBC7B982B}" dt="2022-05-03T21:30:18.576" v="5621" actId="255"/>
        <pc:sldMkLst>
          <pc:docMk/>
          <pc:sldMk cId="2795040562" sldId="427"/>
        </pc:sldMkLst>
        <pc:graphicFrameChg chg="add mod modGraphic">
          <ac:chgData name="Scott Sleeman" userId="a5ce22143eeb2809" providerId="LiveId" clId="{80711ACA-2A4C-4132-A2AC-F54CBC7B982B}" dt="2022-05-03T21:30:18.576" v="5621" actId="255"/>
          <ac:graphicFrameMkLst>
            <pc:docMk/>
            <pc:sldMk cId="2795040562" sldId="427"/>
            <ac:graphicFrameMk id="2" creationId="{C4B740F5-113B-C3E8-7992-A08B81A4F2EC}"/>
          </ac:graphicFrameMkLst>
        </pc:graphicFrameChg>
        <pc:graphicFrameChg chg="del">
          <ac:chgData name="Scott Sleeman" userId="a5ce22143eeb2809" providerId="LiveId" clId="{80711ACA-2A4C-4132-A2AC-F54CBC7B982B}" dt="2022-05-03T14:52:59.638" v="1227" actId="478"/>
          <ac:graphicFrameMkLst>
            <pc:docMk/>
            <pc:sldMk cId="2795040562" sldId="427"/>
            <ac:graphicFrameMk id="5" creationId="{E3160AFC-F773-4ECA-A8D3-C7B6BCC2E968}"/>
          </ac:graphicFrameMkLst>
        </pc:graphicFrameChg>
      </pc:sldChg>
      <pc:sldChg chg="addSp delSp modSp mod">
        <pc:chgData name="Scott Sleeman" userId="a5ce22143eeb2809" providerId="LiveId" clId="{80711ACA-2A4C-4132-A2AC-F54CBC7B982B}" dt="2022-05-03T21:30:57.768" v="5625" actId="255"/>
        <pc:sldMkLst>
          <pc:docMk/>
          <pc:sldMk cId="2812155236" sldId="428"/>
        </pc:sldMkLst>
        <pc:graphicFrameChg chg="add mod modGraphic">
          <ac:chgData name="Scott Sleeman" userId="a5ce22143eeb2809" providerId="LiveId" clId="{80711ACA-2A4C-4132-A2AC-F54CBC7B982B}" dt="2022-05-03T21:30:57.768" v="5625" actId="255"/>
          <ac:graphicFrameMkLst>
            <pc:docMk/>
            <pc:sldMk cId="2812155236" sldId="428"/>
            <ac:graphicFrameMk id="2" creationId="{C808CBC7-E27C-3ACA-333F-F71FC5A9911E}"/>
          </ac:graphicFrameMkLst>
        </pc:graphicFrameChg>
        <pc:graphicFrameChg chg="del">
          <ac:chgData name="Scott Sleeman" userId="a5ce22143eeb2809" providerId="LiveId" clId="{80711ACA-2A4C-4132-A2AC-F54CBC7B982B}" dt="2022-05-03T14:53:11.587" v="1229" actId="478"/>
          <ac:graphicFrameMkLst>
            <pc:docMk/>
            <pc:sldMk cId="2812155236" sldId="428"/>
            <ac:graphicFrameMk id="5" creationId="{E3160AFC-F773-4ECA-A8D3-C7B6BCC2E968}"/>
          </ac:graphicFrameMkLst>
        </pc:graphicFrameChg>
      </pc:sldChg>
      <pc:sldChg chg="addSp delSp modSp mod">
        <pc:chgData name="Scott Sleeman" userId="a5ce22143eeb2809" providerId="LiveId" clId="{80711ACA-2A4C-4132-A2AC-F54CBC7B982B}" dt="2022-05-03T21:31:08.286" v="5626" actId="255"/>
        <pc:sldMkLst>
          <pc:docMk/>
          <pc:sldMk cId="498536871" sldId="429"/>
        </pc:sldMkLst>
        <pc:graphicFrameChg chg="add mod modGraphic">
          <ac:chgData name="Scott Sleeman" userId="a5ce22143eeb2809" providerId="LiveId" clId="{80711ACA-2A4C-4132-A2AC-F54CBC7B982B}" dt="2022-05-03T21:31:08.286" v="5626" actId="255"/>
          <ac:graphicFrameMkLst>
            <pc:docMk/>
            <pc:sldMk cId="498536871" sldId="429"/>
            <ac:graphicFrameMk id="2" creationId="{D8D431E2-CF6C-7C1E-57C6-CB6FCD5263EF}"/>
          </ac:graphicFrameMkLst>
        </pc:graphicFrameChg>
        <pc:graphicFrameChg chg="del">
          <ac:chgData name="Scott Sleeman" userId="a5ce22143eeb2809" providerId="LiveId" clId="{80711ACA-2A4C-4132-A2AC-F54CBC7B982B}" dt="2022-05-03T14:53:18.996" v="1230" actId="478"/>
          <ac:graphicFrameMkLst>
            <pc:docMk/>
            <pc:sldMk cId="498536871" sldId="429"/>
            <ac:graphicFrameMk id="5" creationId="{E3160AFC-F773-4ECA-A8D3-C7B6BCC2E968}"/>
          </ac:graphicFrameMkLst>
        </pc:graphicFrameChg>
      </pc:sldChg>
      <pc:sldChg chg="modSp add mod">
        <pc:chgData name="Scott Sleeman" userId="a5ce22143eeb2809" providerId="LiveId" clId="{80711ACA-2A4C-4132-A2AC-F54CBC7B982B}" dt="2022-05-03T21:36:15.243" v="5686" actId="962"/>
        <pc:sldMkLst>
          <pc:docMk/>
          <pc:sldMk cId="3984163802" sldId="431"/>
        </pc:sldMkLst>
        <pc:spChg chg="mod">
          <ac:chgData name="Scott Sleeman" userId="a5ce22143eeb2809" providerId="LiveId" clId="{80711ACA-2A4C-4132-A2AC-F54CBC7B982B}" dt="2022-05-03T20:58:50.528" v="4762" actId="113"/>
          <ac:spMkLst>
            <pc:docMk/>
            <pc:sldMk cId="3984163802" sldId="431"/>
            <ac:spMk id="5" creationId="{78181571-6180-3627-68F1-94CA89F65754}"/>
          </ac:spMkLst>
        </pc:spChg>
        <pc:spChg chg="mod">
          <ac:chgData name="Scott Sleeman" userId="a5ce22143eeb2809" providerId="LiveId" clId="{80711ACA-2A4C-4132-A2AC-F54CBC7B982B}" dt="2022-05-03T21:36:15.243" v="5686" actId="962"/>
          <ac:spMkLst>
            <pc:docMk/>
            <pc:sldMk cId="3984163802" sldId="431"/>
            <ac:spMk id="16386" creationId="{00000000-0000-0000-0000-000000000000}"/>
          </ac:spMkLst>
        </pc:spChg>
      </pc:sldChg>
      <pc:sldChg chg="addSp modSp add mod">
        <pc:chgData name="Scott Sleeman" userId="a5ce22143eeb2809" providerId="LiveId" clId="{80711ACA-2A4C-4132-A2AC-F54CBC7B982B}" dt="2022-05-03T21:23:15.115" v="5544" actId="20577"/>
        <pc:sldMkLst>
          <pc:docMk/>
          <pc:sldMk cId="2189824753" sldId="432"/>
        </pc:sldMkLst>
        <pc:spChg chg="mod">
          <ac:chgData name="Scott Sleeman" userId="a5ce22143eeb2809" providerId="LiveId" clId="{80711ACA-2A4C-4132-A2AC-F54CBC7B982B}" dt="2022-05-03T21:23:15.115" v="5544" actId="20577"/>
          <ac:spMkLst>
            <pc:docMk/>
            <pc:sldMk cId="2189824753" sldId="432"/>
            <ac:spMk id="3" creationId="{48916A12-9672-498C-B80F-C76F642B12D4}"/>
          </ac:spMkLst>
        </pc:spChg>
        <pc:spChg chg="add mod">
          <ac:chgData name="Scott Sleeman" userId="a5ce22143eeb2809" providerId="LiveId" clId="{80711ACA-2A4C-4132-A2AC-F54CBC7B982B}" dt="2022-05-03T17:06:43.136" v="2256" actId="20577"/>
          <ac:spMkLst>
            <pc:docMk/>
            <pc:sldMk cId="2189824753" sldId="432"/>
            <ac:spMk id="4" creationId="{30D8D706-B894-B535-1367-A3A12F0BEA41}"/>
          </ac:spMkLst>
        </pc:spChg>
      </pc:sldChg>
      <pc:sldChg chg="modSp add mod">
        <pc:chgData name="Scott Sleeman" userId="a5ce22143eeb2809" providerId="LiveId" clId="{80711ACA-2A4C-4132-A2AC-F54CBC7B982B}" dt="2022-05-03T21:21:53.383" v="5520" actId="255"/>
        <pc:sldMkLst>
          <pc:docMk/>
          <pc:sldMk cId="1913125292" sldId="433"/>
        </pc:sldMkLst>
        <pc:spChg chg="mod">
          <ac:chgData name="Scott Sleeman" userId="a5ce22143eeb2809" providerId="LiveId" clId="{80711ACA-2A4C-4132-A2AC-F54CBC7B982B}" dt="2022-05-03T21:21:53.383" v="5520" actId="255"/>
          <ac:spMkLst>
            <pc:docMk/>
            <pc:sldMk cId="1913125292" sldId="433"/>
            <ac:spMk id="3" creationId="{48916A12-9672-498C-B80F-C76F642B12D4}"/>
          </ac:spMkLst>
        </pc:spChg>
        <pc:spChg chg="mod">
          <ac:chgData name="Scott Sleeman" userId="a5ce22143eeb2809" providerId="LiveId" clId="{80711ACA-2A4C-4132-A2AC-F54CBC7B982B}" dt="2022-05-03T15:05:51.461" v="1451" actId="20577"/>
          <ac:spMkLst>
            <pc:docMk/>
            <pc:sldMk cId="1913125292" sldId="433"/>
            <ac:spMk id="5" creationId="{951DD267-9091-4606-C8EE-8BB6B10DE1F1}"/>
          </ac:spMkLst>
        </pc:spChg>
      </pc:sldChg>
      <pc:sldChg chg="modSp add mod">
        <pc:chgData name="Scott Sleeman" userId="a5ce22143eeb2809" providerId="LiveId" clId="{80711ACA-2A4C-4132-A2AC-F54CBC7B982B}" dt="2022-05-03T21:22:34.320" v="5541" actId="255"/>
        <pc:sldMkLst>
          <pc:docMk/>
          <pc:sldMk cId="4002216115" sldId="434"/>
        </pc:sldMkLst>
        <pc:spChg chg="mod">
          <ac:chgData name="Scott Sleeman" userId="a5ce22143eeb2809" providerId="LiveId" clId="{80711ACA-2A4C-4132-A2AC-F54CBC7B982B}" dt="2022-05-03T21:22:34.320" v="5541" actId="255"/>
          <ac:spMkLst>
            <pc:docMk/>
            <pc:sldMk cId="4002216115" sldId="434"/>
            <ac:spMk id="3" creationId="{48916A12-9672-498C-B80F-C76F642B12D4}"/>
          </ac:spMkLst>
        </pc:spChg>
        <pc:spChg chg="mod">
          <ac:chgData name="Scott Sleeman" userId="a5ce22143eeb2809" providerId="LiveId" clId="{80711ACA-2A4C-4132-A2AC-F54CBC7B982B}" dt="2022-05-03T15:06:32.723" v="1460" actId="20577"/>
          <ac:spMkLst>
            <pc:docMk/>
            <pc:sldMk cId="4002216115" sldId="434"/>
            <ac:spMk id="5" creationId="{951DD267-9091-4606-C8EE-8BB6B10DE1F1}"/>
          </ac:spMkLst>
        </pc:spChg>
      </pc:sldChg>
      <pc:sldChg chg="modSp add mod">
        <pc:chgData name="Scott Sleeman" userId="a5ce22143eeb2809" providerId="LiveId" clId="{80711ACA-2A4C-4132-A2AC-F54CBC7B982B}" dt="2022-05-03T21:24:04.045" v="5584" actId="5793"/>
        <pc:sldMkLst>
          <pc:docMk/>
          <pc:sldMk cId="311881336" sldId="435"/>
        </pc:sldMkLst>
        <pc:spChg chg="mod">
          <ac:chgData name="Scott Sleeman" userId="a5ce22143eeb2809" providerId="LiveId" clId="{80711ACA-2A4C-4132-A2AC-F54CBC7B982B}" dt="2022-05-03T21:23:28.393" v="5559" actId="20577"/>
          <ac:spMkLst>
            <pc:docMk/>
            <pc:sldMk cId="311881336" sldId="435"/>
            <ac:spMk id="3" creationId="{48916A12-9672-498C-B80F-C76F642B12D4}"/>
          </ac:spMkLst>
        </pc:spChg>
        <pc:spChg chg="mod">
          <ac:chgData name="Scott Sleeman" userId="a5ce22143eeb2809" providerId="LiveId" clId="{80711ACA-2A4C-4132-A2AC-F54CBC7B982B}" dt="2022-05-03T21:24:04.045" v="5584" actId="5793"/>
          <ac:spMkLst>
            <pc:docMk/>
            <pc:sldMk cId="311881336" sldId="435"/>
            <ac:spMk id="4" creationId="{30D8D706-B894-B535-1367-A3A12F0BEA41}"/>
          </ac:spMkLst>
        </pc:spChg>
      </pc:sldChg>
      <pc:sldChg chg="modSp add mod">
        <pc:chgData name="Scott Sleeman" userId="a5ce22143eeb2809" providerId="LiveId" clId="{80711ACA-2A4C-4132-A2AC-F54CBC7B982B}" dt="2022-05-03T21:23:41.493" v="5582" actId="20577"/>
        <pc:sldMkLst>
          <pc:docMk/>
          <pc:sldMk cId="479148907" sldId="436"/>
        </pc:sldMkLst>
        <pc:spChg chg="mod">
          <ac:chgData name="Scott Sleeman" userId="a5ce22143eeb2809" providerId="LiveId" clId="{80711ACA-2A4C-4132-A2AC-F54CBC7B982B}" dt="2022-05-03T21:23:41.493" v="5582" actId="20577"/>
          <ac:spMkLst>
            <pc:docMk/>
            <pc:sldMk cId="479148907" sldId="436"/>
            <ac:spMk id="3" creationId="{48916A12-9672-498C-B80F-C76F642B12D4}"/>
          </ac:spMkLst>
        </pc:spChg>
        <pc:spChg chg="mod">
          <ac:chgData name="Scott Sleeman" userId="a5ce22143eeb2809" providerId="LiveId" clId="{80711ACA-2A4C-4132-A2AC-F54CBC7B982B}" dt="2022-05-03T20:38:16.670" v="4033" actId="1076"/>
          <ac:spMkLst>
            <pc:docMk/>
            <pc:sldMk cId="479148907" sldId="436"/>
            <ac:spMk id="4" creationId="{30D8D706-B894-B535-1367-A3A12F0BEA41}"/>
          </ac:spMkLst>
        </pc:spChg>
      </pc:sldChg>
      <pc:sldChg chg="modSp add mod">
        <pc:chgData name="Scott Sleeman" userId="a5ce22143eeb2809" providerId="LiveId" clId="{80711ACA-2A4C-4132-A2AC-F54CBC7B982B}" dt="2022-05-03T21:27:16.638" v="5603" actId="255"/>
        <pc:sldMkLst>
          <pc:docMk/>
          <pc:sldMk cId="2871699690" sldId="437"/>
        </pc:sldMkLst>
        <pc:spChg chg="mod">
          <ac:chgData name="Scott Sleeman" userId="a5ce22143eeb2809" providerId="LiveId" clId="{80711ACA-2A4C-4132-A2AC-F54CBC7B982B}" dt="2022-05-03T17:47:19.012" v="2513" actId="20577"/>
          <ac:spMkLst>
            <pc:docMk/>
            <pc:sldMk cId="2871699690" sldId="437"/>
            <ac:spMk id="3" creationId="{00000000-0000-0000-0000-000000000000}"/>
          </ac:spMkLst>
        </pc:spChg>
        <pc:graphicFrameChg chg="mod modGraphic">
          <ac:chgData name="Scott Sleeman" userId="a5ce22143eeb2809" providerId="LiveId" clId="{80711ACA-2A4C-4132-A2AC-F54CBC7B982B}" dt="2022-05-03T21:27:16.638" v="5603" actId="255"/>
          <ac:graphicFrameMkLst>
            <pc:docMk/>
            <pc:sldMk cId="2871699690" sldId="437"/>
            <ac:graphicFrameMk id="2" creationId="{1BC39B4B-C605-876C-606D-40EFC9FD9312}"/>
          </ac:graphicFrameMkLst>
        </pc:graphicFrameChg>
      </pc:sldChg>
      <pc:sldChg chg="addSp delSp modSp add mod">
        <pc:chgData name="Scott Sleeman" userId="a5ce22143eeb2809" providerId="LiveId" clId="{80711ACA-2A4C-4132-A2AC-F54CBC7B982B}" dt="2022-05-03T21:37:57.898" v="5791" actId="962"/>
        <pc:sldMkLst>
          <pc:docMk/>
          <pc:sldMk cId="2084395946" sldId="438"/>
        </pc:sldMkLst>
        <pc:spChg chg="add mod">
          <ac:chgData name="Scott Sleeman" userId="a5ce22143eeb2809" providerId="LiveId" clId="{80711ACA-2A4C-4132-A2AC-F54CBC7B982B}" dt="2022-05-03T21:36:27.086" v="5687" actId="962"/>
          <ac:spMkLst>
            <pc:docMk/>
            <pc:sldMk cId="2084395946" sldId="438"/>
            <ac:spMk id="5" creationId="{CE6573EE-7B72-4701-BAE1-0C8D39F0FD0C}"/>
          </ac:spMkLst>
        </pc:spChg>
        <pc:spChg chg="add mod">
          <ac:chgData name="Scott Sleeman" userId="a5ce22143eeb2809" providerId="LiveId" clId="{80711ACA-2A4C-4132-A2AC-F54CBC7B982B}" dt="2022-05-03T18:02:58.097" v="2849" actId="1076"/>
          <ac:spMkLst>
            <pc:docMk/>
            <pc:sldMk cId="2084395946" sldId="438"/>
            <ac:spMk id="6" creationId="{E5A37D2D-C6C8-F554-0FB7-8E1FE3AA720C}"/>
          </ac:spMkLst>
        </pc:spChg>
        <pc:spChg chg="add mod">
          <ac:chgData name="Scott Sleeman" userId="a5ce22143eeb2809" providerId="LiveId" clId="{80711ACA-2A4C-4132-A2AC-F54CBC7B982B}" dt="2022-05-03T21:36:38.223" v="5688" actId="962"/>
          <ac:spMkLst>
            <pc:docMk/>
            <pc:sldMk cId="2084395946" sldId="438"/>
            <ac:spMk id="8" creationId="{30149C20-9403-B927-5FDC-294F8A25BCCB}"/>
          </ac:spMkLst>
        </pc:spChg>
        <pc:spChg chg="add mod">
          <ac:chgData name="Scott Sleeman" userId="a5ce22143eeb2809" providerId="LiveId" clId="{80711ACA-2A4C-4132-A2AC-F54CBC7B982B}" dt="2022-05-03T18:04:29.041" v="2864"/>
          <ac:spMkLst>
            <pc:docMk/>
            <pc:sldMk cId="2084395946" sldId="438"/>
            <ac:spMk id="9" creationId="{F357E949-1983-6B92-1B5F-6D95EDF207E9}"/>
          </ac:spMkLst>
        </pc:spChg>
        <pc:spChg chg="add del mod">
          <ac:chgData name="Scott Sleeman" userId="a5ce22143eeb2809" providerId="LiveId" clId="{80711ACA-2A4C-4132-A2AC-F54CBC7B982B}" dt="2022-05-03T18:08:30.484" v="2924" actId="21"/>
          <ac:spMkLst>
            <pc:docMk/>
            <pc:sldMk cId="2084395946" sldId="438"/>
            <ac:spMk id="10" creationId="{F2D9E6FD-08E1-2707-2567-6E785A7CE7F5}"/>
          </ac:spMkLst>
        </pc:spChg>
        <pc:spChg chg="add del mod">
          <ac:chgData name="Scott Sleeman" userId="a5ce22143eeb2809" providerId="LiveId" clId="{80711ACA-2A4C-4132-A2AC-F54CBC7B982B}" dt="2022-05-03T18:08:43.121" v="2928" actId="21"/>
          <ac:spMkLst>
            <pc:docMk/>
            <pc:sldMk cId="2084395946" sldId="438"/>
            <ac:spMk id="11" creationId="{7252D283-22CE-6ECA-8F4F-386A93254311}"/>
          </ac:spMkLst>
        </pc:spChg>
        <pc:spChg chg="add mod">
          <ac:chgData name="Scott Sleeman" userId="a5ce22143eeb2809" providerId="LiveId" clId="{80711ACA-2A4C-4132-A2AC-F54CBC7B982B}" dt="2022-05-03T18:08:03.745" v="2919" actId="20577"/>
          <ac:spMkLst>
            <pc:docMk/>
            <pc:sldMk cId="2084395946" sldId="438"/>
            <ac:spMk id="13" creationId="{64FEC6F0-7321-26AB-F3F5-30D534DE7CA4}"/>
          </ac:spMkLst>
        </pc:spChg>
        <pc:spChg chg="add mod">
          <ac:chgData name="Scott Sleeman" userId="a5ce22143eeb2809" providerId="LiveId" clId="{80711ACA-2A4C-4132-A2AC-F54CBC7B982B}" dt="2022-05-03T21:36:41.911" v="5689" actId="962"/>
          <ac:spMkLst>
            <pc:docMk/>
            <pc:sldMk cId="2084395946" sldId="438"/>
            <ac:spMk id="14" creationId="{A672D307-372C-0CBA-A861-971F7E52AE5D}"/>
          </ac:spMkLst>
        </pc:spChg>
        <pc:graphicFrameChg chg="del modGraphic">
          <ac:chgData name="Scott Sleeman" userId="a5ce22143eeb2809" providerId="LiveId" clId="{80711ACA-2A4C-4132-A2AC-F54CBC7B982B}" dt="2022-05-03T17:59:57.618" v="2837" actId="478"/>
          <ac:graphicFrameMkLst>
            <pc:docMk/>
            <pc:sldMk cId="2084395946" sldId="438"/>
            <ac:graphicFrameMk id="2" creationId="{98038C6B-5336-8DC8-8EFD-05339513EFD8}"/>
          </ac:graphicFrameMkLst>
        </pc:graphicFrameChg>
        <pc:picChg chg="add del mod">
          <ac:chgData name="Scott Sleeman" userId="a5ce22143eeb2809" providerId="LiveId" clId="{80711ACA-2A4C-4132-A2AC-F54CBC7B982B}" dt="2022-05-03T21:37:57.898" v="5791" actId="962"/>
          <ac:picMkLst>
            <pc:docMk/>
            <pc:sldMk cId="2084395946" sldId="438"/>
            <ac:picMk id="4" creationId="{49150579-7E14-427C-BBC6-9E1F1B8E7390}"/>
          </ac:picMkLst>
        </pc:picChg>
        <pc:picChg chg="add del mod">
          <ac:chgData name="Scott Sleeman" userId="a5ce22143eeb2809" providerId="LiveId" clId="{80711ACA-2A4C-4132-A2AC-F54CBC7B982B}" dt="2022-05-03T18:03:14.952" v="2851"/>
          <ac:picMkLst>
            <pc:docMk/>
            <pc:sldMk cId="2084395946" sldId="438"/>
            <ac:picMk id="7" creationId="{2A67EA9E-B1F6-B01A-6A01-EE0AC741CD72}"/>
          </ac:picMkLst>
        </pc:picChg>
      </pc:sldChg>
      <pc:sldChg chg="modSp add mod">
        <pc:chgData name="Scott Sleeman" userId="a5ce22143eeb2809" providerId="LiveId" clId="{80711ACA-2A4C-4132-A2AC-F54CBC7B982B}" dt="2022-05-03T21:29:00.476" v="5616" actId="255"/>
        <pc:sldMkLst>
          <pc:docMk/>
          <pc:sldMk cId="647694808" sldId="439"/>
        </pc:sldMkLst>
        <pc:spChg chg="mod">
          <ac:chgData name="Scott Sleeman" userId="a5ce22143eeb2809" providerId="LiveId" clId="{80711ACA-2A4C-4132-A2AC-F54CBC7B982B}" dt="2022-05-03T20:17:59.959" v="3695" actId="20577"/>
          <ac:spMkLst>
            <pc:docMk/>
            <pc:sldMk cId="647694808" sldId="439"/>
            <ac:spMk id="3" creationId="{00000000-0000-0000-0000-000000000000}"/>
          </ac:spMkLst>
        </pc:spChg>
        <pc:graphicFrameChg chg="mod modGraphic">
          <ac:chgData name="Scott Sleeman" userId="a5ce22143eeb2809" providerId="LiveId" clId="{80711ACA-2A4C-4132-A2AC-F54CBC7B982B}" dt="2022-05-03T21:29:00.476" v="5616" actId="255"/>
          <ac:graphicFrameMkLst>
            <pc:docMk/>
            <pc:sldMk cId="647694808" sldId="439"/>
            <ac:graphicFrameMk id="2" creationId="{6EE64021-291D-EA41-4871-8208C1C61912}"/>
          </ac:graphicFrameMkLst>
        </pc:graphicFrameChg>
      </pc:sldChg>
      <pc:sldChg chg="modSp add mod">
        <pc:chgData name="Scott Sleeman" userId="a5ce22143eeb2809" providerId="LiveId" clId="{80711ACA-2A4C-4132-A2AC-F54CBC7B982B}" dt="2022-05-03T21:29:21.534" v="5618" actId="255"/>
        <pc:sldMkLst>
          <pc:docMk/>
          <pc:sldMk cId="3068888520" sldId="440"/>
        </pc:sldMkLst>
        <pc:spChg chg="mod">
          <ac:chgData name="Scott Sleeman" userId="a5ce22143eeb2809" providerId="LiveId" clId="{80711ACA-2A4C-4132-A2AC-F54CBC7B982B}" dt="2022-05-03T20:21:03.860" v="3724" actId="20577"/>
          <ac:spMkLst>
            <pc:docMk/>
            <pc:sldMk cId="3068888520" sldId="440"/>
            <ac:spMk id="3" creationId="{00000000-0000-0000-0000-000000000000}"/>
          </ac:spMkLst>
        </pc:spChg>
        <pc:graphicFrameChg chg="mod modGraphic">
          <ac:chgData name="Scott Sleeman" userId="a5ce22143eeb2809" providerId="LiveId" clId="{80711ACA-2A4C-4132-A2AC-F54CBC7B982B}" dt="2022-05-03T21:29:21.534" v="5618" actId="255"/>
          <ac:graphicFrameMkLst>
            <pc:docMk/>
            <pc:sldMk cId="3068888520" sldId="440"/>
            <ac:graphicFrameMk id="2" creationId="{CC32056E-0E44-9CD5-C214-0B3BFF58A405}"/>
          </ac:graphicFrameMkLst>
        </pc:graphicFrameChg>
      </pc:sldChg>
      <pc:sldChg chg="modSp add mod">
        <pc:chgData name="Scott Sleeman" userId="a5ce22143eeb2809" providerId="LiveId" clId="{80711ACA-2A4C-4132-A2AC-F54CBC7B982B}" dt="2022-05-03T21:12:40.690" v="5143" actId="6549"/>
        <pc:sldMkLst>
          <pc:docMk/>
          <pc:sldMk cId="1579182462" sldId="441"/>
        </pc:sldMkLst>
        <pc:spChg chg="mod">
          <ac:chgData name="Scott Sleeman" userId="a5ce22143eeb2809" providerId="LiveId" clId="{80711ACA-2A4C-4132-A2AC-F54CBC7B982B}" dt="2022-05-03T21:12:40.690" v="5143" actId="6549"/>
          <ac:spMkLst>
            <pc:docMk/>
            <pc:sldMk cId="1579182462" sldId="441"/>
            <ac:spMk id="2" creationId="{00000000-0000-0000-0000-000000000000}"/>
          </ac:spMkLst>
        </pc:spChg>
        <pc:spChg chg="mod">
          <ac:chgData name="Scott Sleeman" userId="a5ce22143eeb2809" providerId="LiveId" clId="{80711ACA-2A4C-4132-A2AC-F54CBC7B982B}" dt="2022-05-03T20:47:56.288" v="4147" actId="20577"/>
          <ac:spMkLst>
            <pc:docMk/>
            <pc:sldMk cId="1579182462" sldId="441"/>
            <ac:spMk id="3" creationId="{00000000-0000-0000-0000-000000000000}"/>
          </ac:spMkLst>
        </pc:spChg>
      </pc:sldChg>
      <pc:sldChg chg="modSp add mod">
        <pc:chgData name="Scott Sleeman" userId="a5ce22143eeb2809" providerId="LiveId" clId="{80711ACA-2A4C-4132-A2AC-F54CBC7B982B}" dt="2022-05-03T21:17:57.381" v="5400" actId="20577"/>
        <pc:sldMkLst>
          <pc:docMk/>
          <pc:sldMk cId="1132802984" sldId="442"/>
        </pc:sldMkLst>
        <pc:spChg chg="mod">
          <ac:chgData name="Scott Sleeman" userId="a5ce22143eeb2809" providerId="LiveId" clId="{80711ACA-2A4C-4132-A2AC-F54CBC7B982B}" dt="2022-05-03T21:17:57.381" v="5400" actId="20577"/>
          <ac:spMkLst>
            <pc:docMk/>
            <pc:sldMk cId="1132802984" sldId="442"/>
            <ac:spMk id="2" creationId="{00000000-0000-0000-0000-000000000000}"/>
          </ac:spMkLst>
        </pc:spChg>
        <pc:spChg chg="mod">
          <ac:chgData name="Scott Sleeman" userId="a5ce22143eeb2809" providerId="LiveId" clId="{80711ACA-2A4C-4132-A2AC-F54CBC7B982B}" dt="2022-05-03T21:14:19.422" v="5165" actId="20577"/>
          <ac:spMkLst>
            <pc:docMk/>
            <pc:sldMk cId="1132802984" sldId="442"/>
            <ac:spMk id="3" creationId="{00000000-0000-0000-0000-000000000000}"/>
          </ac:spMkLst>
        </pc:spChg>
      </pc:sldChg>
      <pc:sldChg chg="modSp add mod ord">
        <pc:chgData name="Scott Sleeman" userId="a5ce22143eeb2809" providerId="LiveId" clId="{80711ACA-2A4C-4132-A2AC-F54CBC7B982B}" dt="2022-05-03T21:12:28.818" v="5135" actId="20577"/>
        <pc:sldMkLst>
          <pc:docMk/>
          <pc:sldMk cId="125832701" sldId="443"/>
        </pc:sldMkLst>
        <pc:spChg chg="mod">
          <ac:chgData name="Scott Sleeman" userId="a5ce22143eeb2809" providerId="LiveId" clId="{80711ACA-2A4C-4132-A2AC-F54CBC7B982B}" dt="2022-05-03T21:12:28.818" v="5135" actId="20577"/>
          <ac:spMkLst>
            <pc:docMk/>
            <pc:sldMk cId="125832701" sldId="443"/>
            <ac:spMk id="2" creationId="{00000000-0000-0000-0000-000000000000}"/>
          </ac:spMkLst>
        </pc:spChg>
        <pc:spChg chg="mod">
          <ac:chgData name="Scott Sleeman" userId="a5ce22143eeb2809" providerId="LiveId" clId="{80711ACA-2A4C-4132-A2AC-F54CBC7B982B}" dt="2022-05-03T21:02:09.466" v="4900" actId="20577"/>
          <ac:spMkLst>
            <pc:docMk/>
            <pc:sldMk cId="125832701" sldId="443"/>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6439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921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9216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921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921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921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94E709-F9AF-4802-8254-A1D3A4187FD3}" type="slidenum">
              <a:rPr lang="ru-RU"/>
              <a:pPr/>
              <a:t>‹#›</a:t>
            </a:fld>
            <a:endParaRPr lang="ru-RU"/>
          </a:p>
        </p:txBody>
      </p:sp>
    </p:spTree>
    <p:extLst>
      <p:ext uri="{BB962C8B-B14F-4D97-AF65-F5344CB8AC3E}">
        <p14:creationId xmlns:p14="http://schemas.microsoft.com/office/powerpoint/2010/main" val="26575988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Megan Cruz will welcome everyone</a:t>
            </a:r>
          </a:p>
          <a:p>
            <a:r>
              <a:rPr lang="en-US" dirty="0"/>
              <a:t>Chief Venuti make opening comments</a:t>
            </a:r>
          </a:p>
        </p:txBody>
      </p:sp>
      <p:sp>
        <p:nvSpPr>
          <p:cNvPr id="4" name="Slide Number Placeholder 3"/>
          <p:cNvSpPr>
            <a:spLocks noGrp="1"/>
          </p:cNvSpPr>
          <p:nvPr>
            <p:ph type="sldNum" sz="quarter" idx="5"/>
          </p:nvPr>
        </p:nvSpPr>
        <p:spPr/>
        <p:txBody>
          <a:bodyPr/>
          <a:lstStyle/>
          <a:p>
            <a:fld id="{6D94E709-F9AF-4802-8254-A1D3A4187FD3}" type="slidenum">
              <a:rPr lang="ru-RU" smtClean="0"/>
              <a:pPr/>
              <a:t>2</a:t>
            </a:fld>
            <a:endParaRPr lang="ru-RU"/>
          </a:p>
        </p:txBody>
      </p:sp>
    </p:spTree>
    <p:extLst>
      <p:ext uri="{BB962C8B-B14F-4D97-AF65-F5344CB8AC3E}">
        <p14:creationId xmlns:p14="http://schemas.microsoft.com/office/powerpoint/2010/main" val="2805555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94E709-F9AF-4802-8254-A1D3A4187FD3}" type="slidenum">
              <a:rPr lang="ru-RU" smtClean="0"/>
              <a:pPr/>
              <a:t>23</a:t>
            </a:fld>
            <a:endParaRPr lang="ru-RU"/>
          </a:p>
        </p:txBody>
      </p:sp>
    </p:spTree>
    <p:extLst>
      <p:ext uri="{BB962C8B-B14F-4D97-AF65-F5344CB8AC3E}">
        <p14:creationId xmlns:p14="http://schemas.microsoft.com/office/powerpoint/2010/main" val="9887654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9" name="Rectangle 9"/>
          <p:cNvSpPr>
            <a:spLocks noChangeArrowheads="1"/>
          </p:cNvSpPr>
          <p:nvPr userDrawn="1"/>
        </p:nvSpPr>
        <p:spPr bwMode="auto">
          <a:xfrm>
            <a:off x="1" y="4724400"/>
            <a:ext cx="12191999" cy="1828799"/>
          </a:xfrm>
          <a:prstGeom prst="rect">
            <a:avLst/>
          </a:prstGeom>
          <a:solidFill>
            <a:srgbClr val="151515"/>
          </a:solidFill>
          <a:ln w="38100">
            <a:solidFill>
              <a:srgbClr val="FEBE11"/>
            </a:solidFill>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endParaRPr lang="en-US" dirty="0">
              <a:solidFill>
                <a:schemeClr val="bg2"/>
              </a:solidFill>
            </a:endParaRPr>
          </a:p>
        </p:txBody>
      </p:sp>
      <p:sp>
        <p:nvSpPr>
          <p:cNvPr id="5122" name="Rectangle 2"/>
          <p:cNvSpPr>
            <a:spLocks noGrp="1" noChangeArrowheads="1"/>
          </p:cNvSpPr>
          <p:nvPr>
            <p:ph type="ctrTitle"/>
          </p:nvPr>
        </p:nvSpPr>
        <p:spPr>
          <a:xfrm>
            <a:off x="0" y="4938713"/>
            <a:ext cx="12191999" cy="1109662"/>
          </a:xfrm>
        </p:spPr>
        <p:txBody>
          <a:bodyPr/>
          <a:lstStyle>
            <a:lvl1pPr>
              <a:defRPr sz="3200" b="1">
                <a:solidFill>
                  <a:schemeClr val="bg1"/>
                </a:solidFill>
              </a:defRPr>
            </a:lvl1pPr>
          </a:lstStyle>
          <a:p>
            <a:r>
              <a:rPr lang="en-US" dirty="0"/>
              <a:t>Click to edit Master title style</a:t>
            </a:r>
            <a:endParaRPr lang="ru-RU" dirty="0"/>
          </a:p>
        </p:txBody>
      </p:sp>
      <p:sp>
        <p:nvSpPr>
          <p:cNvPr id="5123" name="Rectangle 3"/>
          <p:cNvSpPr>
            <a:spLocks noGrp="1" noChangeArrowheads="1"/>
          </p:cNvSpPr>
          <p:nvPr>
            <p:ph type="subTitle" idx="1"/>
          </p:nvPr>
        </p:nvSpPr>
        <p:spPr>
          <a:xfrm>
            <a:off x="0" y="5684838"/>
            <a:ext cx="12191999" cy="696912"/>
          </a:xfrm>
        </p:spPr>
        <p:txBody>
          <a:bodyPr/>
          <a:lstStyle>
            <a:lvl1pPr marL="0" indent="0">
              <a:buFontTx/>
              <a:buNone/>
              <a:defRPr sz="2400" b="1">
                <a:solidFill>
                  <a:schemeClr val="bg1"/>
                </a:solidFill>
              </a:defRPr>
            </a:lvl1pPr>
          </a:lstStyle>
          <a:p>
            <a:r>
              <a:rPr lang="en-US" dirty="0"/>
              <a:t>Click to edit Master subtitle style</a:t>
            </a:r>
            <a:endParaRPr lang="ru-RU" dirty="0"/>
          </a:p>
        </p:txBody>
      </p:sp>
      <p:pic>
        <p:nvPicPr>
          <p:cNvPr id="6" name="Picture 5" descr="Virginia Commonwealth University - Wikipedia">
            <a:extLst>
              <a:ext uri="{FF2B5EF4-FFF2-40B4-BE49-F238E27FC236}">
                <a16:creationId xmlns:a16="http://schemas.microsoft.com/office/drawing/2014/main" xmlns="" id="{BBFFAD7E-7460-1941-972E-A5B83394F1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685800"/>
            <a:ext cx="2103120" cy="2103120"/>
          </a:xfrm>
          <a:prstGeom prst="ellipse">
            <a:avLst/>
          </a:prstGeom>
          <a:noFill/>
        </p:spPr>
      </p:pic>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13851" y="2416176"/>
            <a:ext cx="2546349" cy="40354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68451" y="2416176"/>
            <a:ext cx="7442200" cy="4035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9"/>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dirty="0"/>
          </a:p>
        </p:txBody>
      </p:sp>
      <p:sp>
        <p:nvSpPr>
          <p:cNvPr id="6" name="Rectangle 70"/>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dirty="0"/>
          </a:p>
        </p:txBody>
      </p:sp>
      <p:sp>
        <p:nvSpPr>
          <p:cNvPr id="7" name="Rectangle 71"/>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fld id="{6FE80E40-6235-CC4A-9643-FAFD4CBA70F7}" type="slidenum">
              <a:rPr lang="en-US"/>
              <a:pPr/>
              <a:t>‹#›</a:t>
            </a:fld>
            <a:endParaRPr lang="en-US" dirty="0"/>
          </a:p>
        </p:txBody>
      </p:sp>
    </p:spTree>
    <p:extLst>
      <p:ext uri="{BB962C8B-B14F-4D97-AF65-F5344CB8AC3E}">
        <p14:creationId xmlns:p14="http://schemas.microsoft.com/office/powerpoint/2010/main" val="1535869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651" y="2209800"/>
            <a:ext cx="11512549" cy="3914775"/>
          </a:xfrm>
        </p:spPr>
        <p:txBody>
          <a:bodyPr/>
          <a:lstStyle>
            <a:lvl1pPr>
              <a:defRPr sz="3200">
                <a:solidFill>
                  <a:srgbClr val="151515"/>
                </a:solidFill>
              </a:defRPr>
            </a:lvl1pPr>
            <a:lvl2pPr>
              <a:defRPr sz="2800">
                <a:solidFill>
                  <a:srgbClr val="151515"/>
                </a:solidFill>
              </a:defRPr>
            </a:lvl2pPr>
            <a:lvl3pPr>
              <a:defRPr sz="2800">
                <a:solidFill>
                  <a:srgbClr val="151515"/>
                </a:solidFill>
              </a:defRPr>
            </a:lvl3pPr>
            <a:lvl4pPr>
              <a:defRPr sz="2400">
                <a:solidFill>
                  <a:srgbClr val="151515"/>
                </a:solidFill>
              </a:defRPr>
            </a:lvl4pPr>
            <a:lvl5pPr>
              <a:defRPr sz="2400">
                <a:solidFill>
                  <a:srgbClr val="15151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colorTemperature colorTemp="7200"/>
                    </a14:imgEffect>
                    <a14:imgEffect>
                      <a14:saturation sat="330000"/>
                    </a14:imgEffect>
                  </a14:imgLayer>
                </a14:imgProps>
              </a:ext>
              <a:ext uri="{28A0092B-C50C-407E-A947-70E740481C1C}">
                <a14:useLocalDpi xmlns:a14="http://schemas.microsoft.com/office/drawing/2010/main" val="0"/>
              </a:ext>
            </a:extLst>
          </a:blip>
          <a:stretch>
            <a:fillRect/>
          </a:stretch>
        </p:blipFill>
        <p:spPr>
          <a:xfrm>
            <a:off x="34925" y="263525"/>
            <a:ext cx="12157075" cy="1352550"/>
          </a:xfrm>
          <a:prstGeom prst="rect">
            <a:avLst/>
          </a:prstGeom>
          <a:solidFill>
            <a:srgbClr val="0C0C0C"/>
          </a:solidFill>
          <a:ln w="38100">
            <a:solidFill>
              <a:srgbClr val="FFC000"/>
            </a:solidFill>
          </a:ln>
        </p:spPr>
      </p:pic>
      <p:sp>
        <p:nvSpPr>
          <p:cNvPr id="2" name="Title 1"/>
          <p:cNvSpPr>
            <a:spLocks noGrp="1"/>
          </p:cNvSpPr>
          <p:nvPr>
            <p:ph type="title"/>
          </p:nvPr>
        </p:nvSpPr>
        <p:spPr>
          <a:xfrm>
            <a:off x="389467" y="685800"/>
            <a:ext cx="11700933" cy="508000"/>
          </a:xfrm>
        </p:spPr>
        <p:txBody>
          <a:bodyPr/>
          <a:lstStyle>
            <a:lvl1pPr>
              <a:defRPr b="1">
                <a:solidFill>
                  <a:srgbClr val="FFFFFF"/>
                </a:solidFill>
              </a:defRPr>
            </a:lvl1pPr>
          </a:lstStyle>
          <a:p>
            <a:r>
              <a:rPr lang="en-US" dirty="0"/>
              <a:t>Click to edit Master title style</a:t>
            </a:r>
          </a:p>
        </p:txBody>
      </p:sp>
      <p:pic>
        <p:nvPicPr>
          <p:cNvPr id="5" name="Picture 4" descr="Virginia Commonwealth University - Wikipedia">
            <a:extLst>
              <a:ext uri="{FF2B5EF4-FFF2-40B4-BE49-F238E27FC236}">
                <a16:creationId xmlns:a16="http://schemas.microsoft.com/office/drawing/2014/main" xmlns="" id="{BBFFAD7E-7460-1941-972E-A5B83394F15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084560" y="404178"/>
            <a:ext cx="1005840" cy="1005840"/>
          </a:xfrm>
          <a:prstGeom prst="ellipse">
            <a:avLst/>
          </a:prstGeom>
          <a:noFill/>
        </p:spPr>
      </p:pic>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68451" y="2997200"/>
            <a:ext cx="4993216"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64867" y="2997200"/>
            <a:ext cx="4995333" cy="345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83267" y="2416175"/>
            <a:ext cx="87376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ru-RU"/>
          </a:p>
        </p:txBody>
      </p:sp>
      <p:sp>
        <p:nvSpPr>
          <p:cNvPr id="1032" name="Rectangle 8"/>
          <p:cNvSpPr>
            <a:spLocks noChangeArrowheads="1"/>
          </p:cNvSpPr>
          <p:nvPr/>
        </p:nvSpPr>
        <p:spPr bwMode="auto">
          <a:xfrm>
            <a:off x="0" y="5516564"/>
            <a:ext cx="12192000" cy="1341437"/>
          </a:xfrm>
          <a:prstGeom prst="rect">
            <a:avLst/>
          </a:prstGeom>
          <a:gradFill rotWithShape="1">
            <a:gsLst>
              <a:gs pos="0">
                <a:srgbClr val="765E2F">
                  <a:alpha val="0"/>
                </a:srgbClr>
              </a:gs>
              <a:gs pos="100000">
                <a:schemeClr val="folHlink"/>
              </a:gs>
            </a:gsLst>
            <a:lin ang="5400000" scaled="1"/>
          </a:gradFill>
          <a:ln w="9525">
            <a:noFill/>
            <a:miter lim="800000"/>
            <a:headEnd/>
            <a:tailEnd/>
          </a:ln>
          <a:effectLst/>
        </p:spPr>
        <p:txBody>
          <a:bodyPr wrap="none" anchor="ctr"/>
          <a:lstStyle/>
          <a:p>
            <a:pPr algn="ctr"/>
            <a:endParaRPr lang="uk-UA"/>
          </a:p>
        </p:txBody>
      </p:sp>
      <p:sp>
        <p:nvSpPr>
          <p:cNvPr id="1027" name="Rectangle 3"/>
          <p:cNvSpPr>
            <a:spLocks noGrp="1" noChangeArrowheads="1"/>
          </p:cNvSpPr>
          <p:nvPr>
            <p:ph type="body" idx="1"/>
          </p:nvPr>
        </p:nvSpPr>
        <p:spPr bwMode="auto">
          <a:xfrm>
            <a:off x="1568451" y="2997200"/>
            <a:ext cx="10191749" cy="345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fade/>
  </p:transition>
  <p:txStyles>
    <p:titleStyle>
      <a:lvl1pPr algn="l" rtl="0" eaLnBrk="1" fontAlgn="base" hangingPunct="1">
        <a:spcBef>
          <a:spcPct val="0"/>
        </a:spcBef>
        <a:spcAft>
          <a:spcPct val="0"/>
        </a:spcAft>
        <a:defRPr sz="3600">
          <a:solidFill>
            <a:schemeClr val="accent1"/>
          </a:solidFill>
          <a:latin typeface="+mj-lt"/>
          <a:ea typeface="+mj-ea"/>
          <a:cs typeface="+mj-cs"/>
        </a:defRPr>
      </a:lvl1pPr>
      <a:lvl2pPr algn="l" rtl="0" eaLnBrk="1" fontAlgn="base" hangingPunct="1">
        <a:spcBef>
          <a:spcPct val="0"/>
        </a:spcBef>
        <a:spcAft>
          <a:spcPct val="0"/>
        </a:spcAft>
        <a:defRPr sz="3600">
          <a:solidFill>
            <a:schemeClr val="accent1"/>
          </a:solidFill>
          <a:latin typeface="Arial" charset="0"/>
        </a:defRPr>
      </a:lvl2pPr>
      <a:lvl3pPr algn="l" rtl="0" eaLnBrk="1" fontAlgn="base" hangingPunct="1">
        <a:spcBef>
          <a:spcPct val="0"/>
        </a:spcBef>
        <a:spcAft>
          <a:spcPct val="0"/>
        </a:spcAft>
        <a:defRPr sz="3600">
          <a:solidFill>
            <a:schemeClr val="accent1"/>
          </a:solidFill>
          <a:latin typeface="Arial" charset="0"/>
        </a:defRPr>
      </a:lvl3pPr>
      <a:lvl4pPr algn="l" rtl="0" eaLnBrk="1" fontAlgn="base" hangingPunct="1">
        <a:spcBef>
          <a:spcPct val="0"/>
        </a:spcBef>
        <a:spcAft>
          <a:spcPct val="0"/>
        </a:spcAft>
        <a:defRPr sz="3600">
          <a:solidFill>
            <a:schemeClr val="accent1"/>
          </a:solidFill>
          <a:latin typeface="Arial" charset="0"/>
        </a:defRPr>
      </a:lvl4pPr>
      <a:lvl5pPr algn="l" rtl="0" eaLnBrk="1" fontAlgn="base" hangingPunct="1">
        <a:spcBef>
          <a:spcPct val="0"/>
        </a:spcBef>
        <a:spcAft>
          <a:spcPct val="0"/>
        </a:spcAft>
        <a:defRPr sz="3600">
          <a:solidFill>
            <a:schemeClr val="accent1"/>
          </a:solidFill>
          <a:latin typeface="Arial" charset="0"/>
        </a:defRPr>
      </a:lvl5pPr>
      <a:lvl6pPr marL="457200" algn="l" rtl="0" eaLnBrk="1" fontAlgn="base" hangingPunct="1">
        <a:spcBef>
          <a:spcPct val="0"/>
        </a:spcBef>
        <a:spcAft>
          <a:spcPct val="0"/>
        </a:spcAft>
        <a:defRPr sz="3600">
          <a:solidFill>
            <a:schemeClr val="accent1"/>
          </a:solidFill>
          <a:latin typeface="Arial" charset="0"/>
        </a:defRPr>
      </a:lvl6pPr>
      <a:lvl7pPr marL="914400" algn="l" rtl="0" eaLnBrk="1" fontAlgn="base" hangingPunct="1">
        <a:spcBef>
          <a:spcPct val="0"/>
        </a:spcBef>
        <a:spcAft>
          <a:spcPct val="0"/>
        </a:spcAft>
        <a:defRPr sz="3600">
          <a:solidFill>
            <a:schemeClr val="accent1"/>
          </a:solidFill>
          <a:latin typeface="Arial" charset="0"/>
        </a:defRPr>
      </a:lvl7pPr>
      <a:lvl8pPr marL="1371600" algn="l" rtl="0" eaLnBrk="1" fontAlgn="base" hangingPunct="1">
        <a:spcBef>
          <a:spcPct val="0"/>
        </a:spcBef>
        <a:spcAft>
          <a:spcPct val="0"/>
        </a:spcAft>
        <a:defRPr sz="3600">
          <a:solidFill>
            <a:schemeClr val="accent1"/>
          </a:solidFill>
          <a:latin typeface="Arial" charset="0"/>
        </a:defRPr>
      </a:lvl8pPr>
      <a:lvl9pPr marL="1828800" algn="l" rtl="0" eaLnBrk="1" fontAlgn="base" hangingPunct="1">
        <a:spcBef>
          <a:spcPct val="0"/>
        </a:spcBef>
        <a:spcAft>
          <a:spcPct val="0"/>
        </a:spcAft>
        <a:defRPr sz="3600">
          <a:solidFill>
            <a:schemeClr val="accent1"/>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0" y="4724400"/>
            <a:ext cx="12192000" cy="1828800"/>
          </a:xfrm>
        </p:spPr>
        <p:txBody>
          <a:bodyPr/>
          <a:lstStyle/>
          <a:p>
            <a:pPr algn="ctr"/>
            <a:r>
              <a:rPr lang="en-US" dirty="0"/>
              <a:t>Virginia Commonwealth University (VCU)</a:t>
            </a:r>
            <a:br>
              <a:rPr lang="en-US" dirty="0"/>
            </a:br>
            <a:r>
              <a:rPr lang="en-US" dirty="0"/>
              <a:t>Hazard Mitigation Plan Update – Public Comment Meeting #1</a:t>
            </a:r>
            <a:br>
              <a:rPr lang="en-US" dirty="0"/>
            </a:br>
            <a:r>
              <a:rPr lang="en-US" dirty="0"/>
              <a:t>May </a:t>
            </a:r>
            <a:r>
              <a:rPr lang="en-US" dirty="0" smtClean="0"/>
              <a:t>13, </a:t>
            </a:r>
            <a:r>
              <a:rPr lang="en-US" dirty="0"/>
              <a:t>2022</a:t>
            </a:r>
            <a:endParaRPr lang="uk-UA" dirty="0"/>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3. Hazard Identification </a:t>
            </a:r>
          </a:p>
        </p:txBody>
      </p:sp>
      <p:sp>
        <p:nvSpPr>
          <p:cNvPr id="2" name="Content Placeholder 1"/>
          <p:cNvSpPr>
            <a:spLocks noGrp="1"/>
          </p:cNvSpPr>
          <p:nvPr>
            <p:ph idx="1"/>
          </p:nvPr>
        </p:nvSpPr>
        <p:spPr>
          <a:xfrm>
            <a:off x="389467" y="2057400"/>
            <a:ext cx="9668933" cy="3914775"/>
          </a:xfrm>
        </p:spPr>
        <p:txBody>
          <a:bodyPr/>
          <a:lstStyle/>
          <a:p>
            <a:pPr marL="0" indent="0">
              <a:spcBef>
                <a:spcPts val="600"/>
              </a:spcBef>
              <a:spcAft>
                <a:spcPts val="600"/>
              </a:spcAft>
              <a:buNone/>
            </a:pPr>
            <a:r>
              <a:rPr lang="en-US" sz="2000" b="1" dirty="0"/>
              <a:t>Risk and Vulnerability Assessments</a:t>
            </a:r>
          </a:p>
          <a:p>
            <a:pPr marL="0" indent="0">
              <a:spcBef>
                <a:spcPts val="600"/>
              </a:spcBef>
              <a:spcAft>
                <a:spcPts val="600"/>
              </a:spcAft>
              <a:buNone/>
            </a:pPr>
            <a:r>
              <a:rPr lang="en-US" sz="2000" b="1" dirty="0"/>
              <a:t>	</a:t>
            </a:r>
            <a:r>
              <a:rPr lang="en-US" sz="2000" dirty="0"/>
              <a:t>a. Developed problem statements for each hazard</a:t>
            </a:r>
          </a:p>
          <a:p>
            <a:pPr marL="0" indent="0">
              <a:spcBef>
                <a:spcPts val="600"/>
              </a:spcBef>
              <a:spcAft>
                <a:spcPts val="600"/>
              </a:spcAft>
              <a:buNone/>
            </a:pPr>
            <a:r>
              <a:rPr lang="en-US" sz="2000" dirty="0"/>
              <a:t>	b. Considered the impacts that each hazard would have on campus life</a:t>
            </a:r>
          </a:p>
          <a:p>
            <a:pPr marL="0" indent="0">
              <a:spcBef>
                <a:spcPts val="600"/>
              </a:spcBef>
              <a:spcAft>
                <a:spcPts val="600"/>
              </a:spcAft>
              <a:buNone/>
            </a:pPr>
            <a:r>
              <a:rPr lang="en-US" sz="2000" b="1" dirty="0"/>
              <a:t>Identified Hazards</a:t>
            </a:r>
          </a:p>
          <a:p>
            <a:pPr marL="0" indent="0">
              <a:spcBef>
                <a:spcPts val="600"/>
              </a:spcBef>
              <a:spcAft>
                <a:spcPts val="600"/>
              </a:spcAft>
              <a:buNone/>
            </a:pPr>
            <a:r>
              <a:rPr lang="en-US" sz="2000" b="1" dirty="0"/>
              <a:t>	</a:t>
            </a:r>
            <a:r>
              <a:rPr lang="en-US" sz="2000" dirty="0"/>
              <a:t>a. Natural Disasters (3)</a:t>
            </a:r>
          </a:p>
          <a:p>
            <a:pPr marL="0" indent="0">
              <a:spcBef>
                <a:spcPts val="600"/>
              </a:spcBef>
              <a:spcAft>
                <a:spcPts val="600"/>
              </a:spcAft>
              <a:buNone/>
            </a:pPr>
            <a:r>
              <a:rPr lang="en-US" sz="2000" dirty="0"/>
              <a:t>	b. Human-Caused Disasters (9)</a:t>
            </a:r>
          </a:p>
          <a:p>
            <a:pPr marL="0" indent="0">
              <a:spcBef>
                <a:spcPts val="600"/>
              </a:spcBef>
              <a:spcAft>
                <a:spcPts val="600"/>
              </a:spcAft>
              <a:buNone/>
            </a:pPr>
            <a:r>
              <a:rPr lang="en-US" sz="2000" dirty="0"/>
              <a:t>	c. Technological Disasters (1)</a:t>
            </a:r>
          </a:p>
          <a:p>
            <a:pPr marL="0" indent="0">
              <a:spcBef>
                <a:spcPts val="600"/>
              </a:spcBef>
              <a:spcAft>
                <a:spcPts val="600"/>
              </a:spcAft>
              <a:buNone/>
            </a:pPr>
            <a:r>
              <a:rPr lang="en-US" sz="2000" b="1" dirty="0"/>
              <a:t>Hazard Profiles</a:t>
            </a:r>
          </a:p>
          <a:p>
            <a:pPr marL="0" indent="0">
              <a:lnSpc>
                <a:spcPct val="90000"/>
              </a:lnSpc>
              <a:spcBef>
                <a:spcPct val="50000"/>
              </a:spcBef>
              <a:buNone/>
              <a:defRPr/>
            </a:pPr>
            <a:endParaRPr lang="en-US" sz="1400" dirty="0">
              <a:latin typeface="Arial Narrow" panose="020B0606020202030204" pitchFamily="34" charset="0"/>
            </a:endParaRPr>
          </a:p>
        </p:txBody>
      </p:sp>
    </p:spTree>
    <p:extLst>
      <p:ext uri="{BB962C8B-B14F-4D97-AF65-F5344CB8AC3E}">
        <p14:creationId xmlns:p14="http://schemas.microsoft.com/office/powerpoint/2010/main" val="1132802984"/>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Active Shooter</a:t>
            </a:r>
          </a:p>
        </p:txBody>
      </p:sp>
      <p:graphicFrame>
        <p:nvGraphicFramePr>
          <p:cNvPr id="5" name="Table 4" descr="Description of the hazard of Active Shooters, historical occurrences, and possibility of future occurrences." title="Active Shooter Hazard Profile">
            <a:extLst>
              <a:ext uri="{FF2B5EF4-FFF2-40B4-BE49-F238E27FC236}">
                <a16:creationId xmlns:a16="http://schemas.microsoft.com/office/drawing/2014/main" xmlns="" id="{E3160AFC-F773-4ECA-A8D3-C7B6BCC2E968}"/>
              </a:ext>
            </a:extLst>
          </p:cNvPr>
          <p:cNvGraphicFramePr>
            <a:graphicFrameLocks noGrp="1"/>
          </p:cNvGraphicFramePr>
          <p:nvPr>
            <p:extLst>
              <p:ext uri="{D42A27DB-BD31-4B8C-83A1-F6EECF244321}">
                <p14:modId xmlns:p14="http://schemas.microsoft.com/office/powerpoint/2010/main" val="4228305251"/>
              </p:ext>
            </p:extLst>
          </p:nvPr>
        </p:nvGraphicFramePr>
        <p:xfrm>
          <a:off x="914400" y="2256045"/>
          <a:ext cx="10134600" cy="4403836"/>
        </p:xfrm>
        <a:graphic>
          <a:graphicData uri="http://schemas.openxmlformats.org/drawingml/2006/table">
            <a:tbl>
              <a:tblPr firstRow="1" firstCol="1" bandRow="1">
                <a:tableStyleId>{5C22544A-7EE6-4342-B048-85BDC9FD1C3A}</a:tableStyleId>
              </a:tblPr>
              <a:tblGrid>
                <a:gridCol w="2043180">
                  <a:extLst>
                    <a:ext uri="{9D8B030D-6E8A-4147-A177-3AD203B41FA5}">
                      <a16:colId xmlns:a16="http://schemas.microsoft.com/office/drawing/2014/main" xmlns="" val="2998889247"/>
                    </a:ext>
                  </a:extLst>
                </a:gridCol>
                <a:gridCol w="8091420">
                  <a:extLst>
                    <a:ext uri="{9D8B030D-6E8A-4147-A177-3AD203B41FA5}">
                      <a16:colId xmlns:a16="http://schemas.microsoft.com/office/drawing/2014/main" xmlns="" val="2055473304"/>
                    </a:ext>
                  </a:extLst>
                </a:gridCol>
              </a:tblGrid>
              <a:tr h="1132911">
                <a:tc>
                  <a:txBody>
                    <a:bodyPr/>
                    <a:lstStyle/>
                    <a:p>
                      <a:pPr marL="0" marR="0" algn="ctr">
                        <a:spcBef>
                          <a:spcPts val="600"/>
                        </a:spcBef>
                        <a:spcAft>
                          <a:spcPts val="600"/>
                        </a:spcAft>
                      </a:pPr>
                      <a:r>
                        <a:rPr lang="en-US" sz="1600" b="1" dirty="0">
                          <a:solidFill>
                            <a:srgbClr val="151515"/>
                          </a:solidFill>
                          <a:effectLst/>
                          <a:latin typeface="+mn-lt"/>
                        </a:rPr>
                        <a:t>Hazard </a:t>
                      </a:r>
                      <a:r>
                        <a:rPr lang="en-US" sz="1600" b="1" dirty="0" smtClean="0">
                          <a:solidFill>
                            <a:srgbClr val="151515"/>
                          </a:solidFill>
                          <a:effectLst/>
                          <a:latin typeface="+mn-lt"/>
                        </a:rPr>
                        <a:t>Description</a:t>
                      </a:r>
                      <a:endParaRPr lang="en-US" sz="1600" b="1" dirty="0">
                        <a:solidFill>
                          <a:srgbClr val="15151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lvl="0" indent="0" algn="l"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n-US" sz="1600" b="0" kern="1200" dirty="0">
                          <a:solidFill>
                            <a:srgbClr val="151515"/>
                          </a:solidFill>
                          <a:effectLst/>
                          <a:latin typeface="+mn-lt"/>
                          <a:ea typeface="+mn-ea"/>
                          <a:cs typeface="+mn-cs"/>
                        </a:rPr>
                        <a:t>Active shooter is an individual actively engaged in killing or attempting to kill people in a confined and populated area; in most cases, active shooters use firearms(s) and there is no pattern or method to their selection of victims (DHS, 2008).</a:t>
                      </a:r>
                    </a:p>
                  </a:txBody>
                  <a:tcPr marL="68580" marR="68580" marT="0" marB="0" anchor="ctr">
                    <a:solidFill>
                      <a:schemeClr val="accent3">
                        <a:lumMod val="95000"/>
                      </a:schemeClr>
                    </a:solidFill>
                  </a:tcPr>
                </a:tc>
                <a:extLst>
                  <a:ext uri="{0D108BD9-81ED-4DB2-BD59-A6C34878D82A}">
                    <a16:rowId xmlns:a16="http://schemas.microsoft.com/office/drawing/2014/main" xmlns="" val="1180687458"/>
                  </a:ext>
                </a:extLst>
              </a:tr>
              <a:tr h="1015405">
                <a:tc>
                  <a:txBody>
                    <a:bodyPr/>
                    <a:lstStyle/>
                    <a:p>
                      <a:pPr marL="0" marR="0" algn="ctr">
                        <a:spcBef>
                          <a:spcPts val="600"/>
                        </a:spcBef>
                        <a:spcAft>
                          <a:spcPts val="600"/>
                        </a:spcAft>
                      </a:pPr>
                      <a:r>
                        <a:rPr lang="en-US" sz="1600" b="1" dirty="0">
                          <a:solidFill>
                            <a:srgbClr val="151515"/>
                          </a:solidFill>
                          <a:effectLst/>
                          <a:latin typeface="+mn-lt"/>
                          <a:ea typeface="Calibri" panose="020F0502020204030204" pitchFamily="34" charset="0"/>
                          <a:cs typeface="Times New Roman" panose="02020603050405020304" pitchFamily="18" charset="0"/>
                        </a:rPr>
                        <a:t>Historical </a:t>
                      </a:r>
                      <a:r>
                        <a:rPr lang="en-US" sz="1600" b="1" dirty="0" smtClean="0">
                          <a:solidFill>
                            <a:srgbClr val="151515"/>
                          </a:solidFill>
                          <a:effectLst/>
                          <a:latin typeface="+mn-lt"/>
                          <a:ea typeface="Calibri" panose="020F0502020204030204" pitchFamily="34" charset="0"/>
                          <a:cs typeface="Times New Roman" panose="02020603050405020304" pitchFamily="18" charset="0"/>
                        </a:rPr>
                        <a:t>Occurrences</a:t>
                      </a:r>
                    </a:p>
                    <a:p>
                      <a:pPr marL="0" marR="0" algn="ctr">
                        <a:spcBef>
                          <a:spcPts val="600"/>
                        </a:spcBef>
                        <a:spcAft>
                          <a:spcPts val="600"/>
                        </a:spcAft>
                      </a:pPr>
                      <a:r>
                        <a:rPr lang="en-US" sz="1600" b="1" dirty="0" smtClean="0">
                          <a:solidFill>
                            <a:srgbClr val="151515"/>
                          </a:solidFill>
                          <a:effectLst/>
                          <a:latin typeface="+mn-lt"/>
                          <a:ea typeface="Calibri" panose="020F0502020204030204" pitchFamily="34" charset="0"/>
                          <a:cs typeface="Times New Roman" panose="02020603050405020304" pitchFamily="18" charset="0"/>
                        </a:rPr>
                        <a:t> 2000-2019</a:t>
                      </a:r>
                      <a:endParaRPr lang="en-US" sz="1600" b="1" dirty="0">
                        <a:solidFill>
                          <a:srgbClr val="15151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285750" marR="9525" lvl="0" indent="-285750" algn="l">
                        <a:spcBef>
                          <a:spcPts val="600"/>
                        </a:spcBef>
                        <a:spcAft>
                          <a:spcPts val="600"/>
                        </a:spcAft>
                        <a:buFont typeface="Wingdings" panose="05000000000000000000" pitchFamily="2" charset="2"/>
                        <a:buChar char="§"/>
                      </a:pPr>
                      <a:r>
                        <a:rPr lang="en-US" sz="1600" b="0" dirty="0">
                          <a:solidFill>
                            <a:srgbClr val="151515"/>
                          </a:solidFill>
                          <a:effectLst/>
                          <a:latin typeface="+mn-lt"/>
                          <a:ea typeface="Calibri" panose="020F0502020204030204" pitchFamily="34" charset="0"/>
                          <a:cs typeface="Times New Roman" panose="02020603050405020304" pitchFamily="18" charset="0"/>
                        </a:rPr>
                        <a:t>44 in Pre-K through H.S.</a:t>
                      </a:r>
                    </a:p>
                    <a:p>
                      <a:pPr marL="285750" marR="9525" lvl="0" indent="-285750" algn="l">
                        <a:spcBef>
                          <a:spcPts val="600"/>
                        </a:spcBef>
                        <a:spcAft>
                          <a:spcPts val="600"/>
                        </a:spcAft>
                        <a:buFont typeface="Wingdings" panose="05000000000000000000" pitchFamily="2" charset="2"/>
                        <a:buChar char="§"/>
                      </a:pPr>
                      <a:r>
                        <a:rPr lang="en-US" sz="1600" b="0" dirty="0" smtClean="0">
                          <a:solidFill>
                            <a:srgbClr val="151515"/>
                          </a:solidFill>
                          <a:effectLst/>
                          <a:latin typeface="+mn-lt"/>
                          <a:ea typeface="Calibri" panose="020F0502020204030204" pitchFamily="34" charset="0"/>
                          <a:cs typeface="Times New Roman" panose="02020603050405020304" pitchFamily="18" charset="0"/>
                        </a:rPr>
                        <a:t>18 </a:t>
                      </a:r>
                      <a:r>
                        <a:rPr lang="en-US" sz="1600" b="0" dirty="0">
                          <a:solidFill>
                            <a:srgbClr val="151515"/>
                          </a:solidFill>
                          <a:effectLst/>
                          <a:latin typeface="+mn-lt"/>
                          <a:ea typeface="Calibri" panose="020F0502020204030204" pitchFamily="34" charset="0"/>
                          <a:cs typeface="Times New Roman" panose="02020603050405020304" pitchFamily="18" charset="0"/>
                        </a:rPr>
                        <a:t>in Institutes of Higher Education</a:t>
                      </a:r>
                    </a:p>
                  </a:txBody>
                  <a:tcPr marL="68580" marR="68580" marT="0" marB="0" anchor="ctr">
                    <a:solidFill>
                      <a:schemeClr val="accent3">
                        <a:lumMod val="95000"/>
                      </a:schemeClr>
                    </a:solidFill>
                  </a:tcPr>
                </a:tc>
                <a:extLst>
                  <a:ext uri="{0D108BD9-81ED-4DB2-BD59-A6C34878D82A}">
                    <a16:rowId xmlns:a16="http://schemas.microsoft.com/office/drawing/2014/main" xmlns="" val="3055425456"/>
                  </a:ext>
                </a:extLst>
              </a:tr>
              <a:tr h="1737884">
                <a:tc>
                  <a:txBody>
                    <a:bodyPr/>
                    <a:lstStyle/>
                    <a:p>
                      <a:pPr marL="0" marR="0" algn="ctr">
                        <a:spcBef>
                          <a:spcPts val="600"/>
                        </a:spcBef>
                        <a:spcAft>
                          <a:spcPts val="600"/>
                        </a:spcAft>
                      </a:pPr>
                      <a:r>
                        <a:rPr lang="en-US" sz="1600" b="1" dirty="0">
                          <a:solidFill>
                            <a:srgbClr val="151515"/>
                          </a:solidFill>
                          <a:effectLst/>
                          <a:latin typeface="+mn-lt"/>
                          <a:ea typeface="Calibri" panose="020F0502020204030204" pitchFamily="34" charset="0"/>
                          <a:cs typeface="Times New Roman" panose="02020603050405020304" pitchFamily="18" charset="0"/>
                        </a:rPr>
                        <a:t>Future </a:t>
                      </a:r>
                      <a:r>
                        <a:rPr lang="en-US" sz="1600" b="1" dirty="0" smtClean="0">
                          <a:solidFill>
                            <a:srgbClr val="151515"/>
                          </a:solidFill>
                          <a:effectLst/>
                          <a:latin typeface="+mn-lt"/>
                          <a:ea typeface="Calibri" panose="020F0502020204030204" pitchFamily="34" charset="0"/>
                          <a:cs typeface="Times New Roman" panose="02020603050405020304" pitchFamily="18" charset="0"/>
                        </a:rPr>
                        <a:t>Occurrences</a:t>
                      </a:r>
                      <a:endParaRPr lang="en-US" sz="1600" b="1" dirty="0">
                        <a:solidFill>
                          <a:srgbClr val="15151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285750" marR="9525"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1600" b="0" kern="1200" dirty="0">
                          <a:solidFill>
                            <a:srgbClr val="151515"/>
                          </a:solidFill>
                          <a:effectLst/>
                          <a:latin typeface="+mn-lt"/>
                          <a:ea typeface="+mn-ea"/>
                          <a:cs typeface="+mn-cs"/>
                        </a:rPr>
                        <a:t>A continued concern at VCU is the ability to control weapons on campus.  Virginia law allows individuals to open carry weapons throughout the state.  VCU is exploring options to prevent this on campus. </a:t>
                      </a:r>
                    </a:p>
                    <a:p>
                      <a:pPr marL="285750" marR="9525"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1600" b="0" kern="1200" dirty="0">
                          <a:solidFill>
                            <a:srgbClr val="151515"/>
                          </a:solidFill>
                          <a:effectLst/>
                          <a:latin typeface="+mn-lt"/>
                          <a:ea typeface="+mn-ea"/>
                          <a:cs typeface="+mn-cs"/>
                        </a:rPr>
                        <a:t>Active shooter incidents at IHE are less common than incidents at commercial locations.  However, the HMPG determined that an incident is highly-likely to occur and pose catastrophic but the most severe long-term impacts to the campus community.</a:t>
                      </a:r>
                    </a:p>
                    <a:p>
                      <a:pPr marL="285750" marR="9525" lvl="0" indent="-285750" algn="l">
                        <a:spcBef>
                          <a:spcPts val="600"/>
                        </a:spcBef>
                        <a:spcAft>
                          <a:spcPts val="600"/>
                        </a:spcAft>
                        <a:buFont typeface="Wingdings" panose="05000000000000000000" pitchFamily="2" charset="2"/>
                        <a:buChar char="§"/>
                      </a:pPr>
                      <a:r>
                        <a:rPr lang="en-US" sz="1600" b="0" dirty="0">
                          <a:solidFill>
                            <a:srgbClr val="151515"/>
                          </a:solidFill>
                          <a:effectLst/>
                          <a:latin typeface="+mn-lt"/>
                          <a:ea typeface="Calibri" panose="020F0502020204030204" pitchFamily="34" charset="0"/>
                          <a:cs typeface="Times New Roman" panose="02020603050405020304" pitchFamily="18" charset="0"/>
                        </a:rPr>
                        <a:t>February 2022, 2 Campus Police Officers killed at Bridgewater College, </a:t>
                      </a:r>
                      <a:r>
                        <a:rPr lang="en-US" sz="1600" b="0" dirty="0" smtClean="0">
                          <a:solidFill>
                            <a:srgbClr val="151515"/>
                          </a:solidFill>
                          <a:effectLst/>
                          <a:latin typeface="+mn-lt"/>
                          <a:ea typeface="Calibri" panose="020F0502020204030204" pitchFamily="34" charset="0"/>
                          <a:cs typeface="Times New Roman" panose="02020603050405020304" pitchFamily="18" charset="0"/>
                        </a:rPr>
                        <a:t>Virginia.</a:t>
                      </a:r>
                      <a:endParaRPr lang="en-US" sz="1600" b="0" dirty="0">
                        <a:solidFill>
                          <a:srgbClr val="151515"/>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3">
                        <a:lumMod val="95000"/>
                      </a:schemeClr>
                    </a:solidFill>
                  </a:tcPr>
                </a:tc>
                <a:extLst>
                  <a:ext uri="{0D108BD9-81ED-4DB2-BD59-A6C34878D82A}">
                    <a16:rowId xmlns:a16="http://schemas.microsoft.com/office/drawing/2014/main" xmlns="" val="1448136267"/>
                  </a:ext>
                </a:extLst>
              </a:tr>
            </a:tbl>
          </a:graphicData>
        </a:graphic>
      </p:graphicFrame>
    </p:spTree>
    <p:extLst>
      <p:ext uri="{BB962C8B-B14F-4D97-AF65-F5344CB8AC3E}">
        <p14:creationId xmlns:p14="http://schemas.microsoft.com/office/powerpoint/2010/main" val="114995676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Domestic Terrorism</a:t>
            </a:r>
          </a:p>
        </p:txBody>
      </p:sp>
      <p:graphicFrame>
        <p:nvGraphicFramePr>
          <p:cNvPr id="2" name="Table 1" descr="Definition of Domestic Terrorism as a hazard, historical occurrences, and the possibility of future occurences." title="Domestic Terrorism Hazard Profile">
            <a:extLst>
              <a:ext uri="{FF2B5EF4-FFF2-40B4-BE49-F238E27FC236}">
                <a16:creationId xmlns:a16="http://schemas.microsoft.com/office/drawing/2014/main" xmlns="" id="{FEB370A4-257F-B479-DE78-12A11447198D}"/>
              </a:ext>
            </a:extLst>
          </p:cNvPr>
          <p:cNvGraphicFramePr>
            <a:graphicFrameLocks noGrp="1"/>
          </p:cNvGraphicFramePr>
          <p:nvPr>
            <p:extLst>
              <p:ext uri="{D42A27DB-BD31-4B8C-83A1-F6EECF244321}">
                <p14:modId xmlns:p14="http://schemas.microsoft.com/office/powerpoint/2010/main" val="1735316853"/>
              </p:ext>
            </p:extLst>
          </p:nvPr>
        </p:nvGraphicFramePr>
        <p:xfrm>
          <a:off x="762000" y="2057400"/>
          <a:ext cx="10134600" cy="4693920"/>
        </p:xfrm>
        <a:graphic>
          <a:graphicData uri="http://schemas.openxmlformats.org/drawingml/2006/table">
            <a:tbl>
              <a:tblPr firstRow="1" firstCol="1" bandRow="1">
                <a:tableStyleId>{5C22544A-7EE6-4342-B048-85BDC9FD1C3A}</a:tableStyleId>
              </a:tblPr>
              <a:tblGrid>
                <a:gridCol w="2043180">
                  <a:extLst>
                    <a:ext uri="{9D8B030D-6E8A-4147-A177-3AD203B41FA5}">
                      <a16:colId xmlns:a16="http://schemas.microsoft.com/office/drawing/2014/main" xmlns="" val="369063469"/>
                    </a:ext>
                  </a:extLst>
                </a:gridCol>
                <a:gridCol w="8091420">
                  <a:extLst>
                    <a:ext uri="{9D8B030D-6E8A-4147-A177-3AD203B41FA5}">
                      <a16:colId xmlns:a16="http://schemas.microsoft.com/office/drawing/2014/main" xmlns="" val="1114758130"/>
                    </a:ext>
                  </a:extLst>
                </a:gridCol>
              </a:tblGrid>
              <a:tr h="914400">
                <a:tc>
                  <a:txBody>
                    <a:bodyPr/>
                    <a:lstStyle/>
                    <a:p>
                      <a:pPr marL="0" marR="0" algn="ctr">
                        <a:spcBef>
                          <a:spcPts val="600"/>
                        </a:spcBef>
                        <a:spcAft>
                          <a:spcPts val="600"/>
                        </a:spcAft>
                      </a:pPr>
                      <a:r>
                        <a:rPr lang="en-US" sz="1600" b="1" dirty="0">
                          <a:solidFill>
                            <a:srgbClr val="0C0C0C"/>
                          </a:solidFill>
                          <a:effectLst/>
                          <a:latin typeface="+mn-lt"/>
                        </a:rPr>
                        <a:t>Hazard </a:t>
                      </a:r>
                      <a:r>
                        <a:rPr lang="en-US" sz="1600" b="1" dirty="0" smtClean="0">
                          <a:solidFill>
                            <a:srgbClr val="0C0C0C"/>
                          </a:solidFill>
                          <a:effectLst/>
                          <a:latin typeface="+mn-lt"/>
                        </a:rPr>
                        <a:t>Description</a:t>
                      </a:r>
                      <a:endParaRPr lang="en-US" sz="1600" b="1"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lvl="0" indent="0" algn="l"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n-US" sz="1600" b="0" kern="1200" dirty="0">
                          <a:solidFill>
                            <a:srgbClr val="0C0C0C"/>
                          </a:solidFill>
                          <a:effectLst/>
                          <a:latin typeface="+mn-lt"/>
                          <a:ea typeface="+mn-ea"/>
                          <a:cs typeface="+mn-cs"/>
                        </a:rPr>
                        <a:t>18 USC  defines “Domestic Terrorism:” as activities that— (A) involve acts dangerous to human life that is a violation of the criminal laws of the United States or any State; (B) appear to be intended— (i) to intimidate or coerce a civilian population; (ii) to influence the policy of a government by intimidation or coercion; or (iii) to affect the conduct of a government by mass destruction, assassination, or kidnapping; and (C) occur primarily within the territorial jurisdiction of the United States.</a:t>
                      </a:r>
                    </a:p>
                  </a:txBody>
                  <a:tcPr marL="68580" marR="68580" marT="0" marB="0" anchor="ctr">
                    <a:solidFill>
                      <a:schemeClr val="bg1">
                        <a:lumMod val="95000"/>
                      </a:schemeClr>
                    </a:solidFill>
                  </a:tcPr>
                </a:tc>
                <a:extLst>
                  <a:ext uri="{0D108BD9-81ED-4DB2-BD59-A6C34878D82A}">
                    <a16:rowId xmlns:a16="http://schemas.microsoft.com/office/drawing/2014/main" xmlns="" val="3537794900"/>
                  </a:ext>
                </a:extLst>
              </a:tr>
              <a:tr h="853440">
                <a:tc>
                  <a:txBody>
                    <a:bodyPr/>
                    <a:lstStyle/>
                    <a:p>
                      <a:pPr marL="0" marR="0" algn="ctr">
                        <a:spcBef>
                          <a:spcPts val="600"/>
                        </a:spcBef>
                        <a:spcAft>
                          <a:spcPts val="600"/>
                        </a:spcAft>
                      </a:pPr>
                      <a:r>
                        <a:rPr lang="en-US" sz="1600" b="1" dirty="0">
                          <a:solidFill>
                            <a:srgbClr val="0C0C0C"/>
                          </a:solidFill>
                          <a:effectLst/>
                          <a:latin typeface="+mn-lt"/>
                          <a:ea typeface="Calibri" panose="020F0502020204030204" pitchFamily="34" charset="0"/>
                          <a:cs typeface="Times New Roman" panose="02020603050405020304" pitchFamily="18" charset="0"/>
                        </a:rPr>
                        <a:t>Historical Occurrences</a:t>
                      </a:r>
                    </a:p>
                    <a:p>
                      <a:pPr marL="0" marR="0" algn="ctr">
                        <a:spcBef>
                          <a:spcPts val="600"/>
                        </a:spcBef>
                        <a:spcAft>
                          <a:spcPts val="600"/>
                        </a:spcAft>
                      </a:pPr>
                      <a:r>
                        <a:rPr lang="en-US" sz="1600" b="1" dirty="0">
                          <a:solidFill>
                            <a:srgbClr val="0C0C0C"/>
                          </a:solidFill>
                          <a:effectLst/>
                          <a:latin typeface="+mn-lt"/>
                          <a:ea typeface="Calibri" panose="020F0502020204030204" pitchFamily="34" charset="0"/>
                          <a:cs typeface="Times New Roman" panose="02020603050405020304" pitchFamily="18" charset="0"/>
                        </a:rPr>
                        <a:t>2015-2019</a:t>
                      </a:r>
                    </a:p>
                  </a:txBody>
                  <a:tcPr marL="68580" marR="68580" marT="0" marB="0" anchor="ctr">
                    <a:solidFill>
                      <a:schemeClr val="bg1">
                        <a:lumMod val="85000"/>
                      </a:schemeClr>
                    </a:solidFill>
                  </a:tcPr>
                </a:tc>
                <a:tc>
                  <a:txBody>
                    <a:bodyPr/>
                    <a:lstStyle/>
                    <a:p>
                      <a:pPr marL="0" marR="9525" lvl="0" indent="0" algn="l">
                        <a:spcBef>
                          <a:spcPts val="600"/>
                        </a:spcBef>
                        <a:spcAft>
                          <a:spcPts val="600"/>
                        </a:spcAft>
                        <a:buFont typeface="Wingdings" panose="05000000000000000000" pitchFamily="2" charset="2"/>
                        <a:buNone/>
                      </a:pPr>
                      <a:endParaRPr lang="en-US" sz="1600" b="0" dirty="0" smtClean="0">
                        <a:solidFill>
                          <a:srgbClr val="0C0C0C"/>
                        </a:solidFill>
                        <a:effectLst/>
                        <a:latin typeface="+mn-lt"/>
                        <a:ea typeface="Calibri" panose="020F0502020204030204" pitchFamily="34" charset="0"/>
                        <a:cs typeface="Times New Roman" panose="02020603050405020304" pitchFamily="18" charset="0"/>
                      </a:endParaRPr>
                    </a:p>
                    <a:p>
                      <a:pPr marL="0" marR="9525" lvl="0" indent="0" algn="l">
                        <a:spcBef>
                          <a:spcPts val="600"/>
                        </a:spcBef>
                        <a:spcAft>
                          <a:spcPts val="600"/>
                        </a:spcAft>
                        <a:buFont typeface="Wingdings" panose="05000000000000000000" pitchFamily="2" charset="2"/>
                        <a:buNone/>
                      </a:pPr>
                      <a:r>
                        <a:rPr lang="en-US" sz="1600" b="0" dirty="0" smtClean="0">
                          <a:solidFill>
                            <a:srgbClr val="0C0C0C"/>
                          </a:solidFill>
                          <a:effectLst/>
                          <a:latin typeface="+mn-lt"/>
                          <a:ea typeface="Calibri" panose="020F0502020204030204" pitchFamily="34" charset="0"/>
                          <a:cs typeface="Times New Roman" panose="02020603050405020304" pitchFamily="18" charset="0"/>
                        </a:rPr>
                        <a:t>846 </a:t>
                      </a:r>
                      <a:r>
                        <a:rPr lang="en-US" sz="1600" b="0" dirty="0">
                          <a:solidFill>
                            <a:srgbClr val="0C0C0C"/>
                          </a:solidFill>
                          <a:effectLst/>
                          <a:latin typeface="+mn-lt"/>
                          <a:ea typeface="Calibri" panose="020F0502020204030204" pitchFamily="34" charset="0"/>
                          <a:cs typeface="Times New Roman" panose="02020603050405020304" pitchFamily="18" charset="0"/>
                        </a:rPr>
                        <a:t>individuals have been charged with either state or federal </a:t>
                      </a:r>
                      <a:r>
                        <a:rPr lang="en-US" sz="1600" b="0" dirty="0" smtClean="0">
                          <a:solidFill>
                            <a:srgbClr val="0C0C0C"/>
                          </a:solidFill>
                          <a:effectLst/>
                          <a:latin typeface="+mn-lt"/>
                          <a:ea typeface="Calibri" panose="020F0502020204030204" pitchFamily="34" charset="0"/>
                          <a:cs typeface="Times New Roman" panose="02020603050405020304" pitchFamily="18" charset="0"/>
                        </a:rPr>
                        <a:t>crimes</a:t>
                      </a:r>
                      <a:r>
                        <a:rPr lang="en-US" sz="1600" b="0" baseline="0" dirty="0" smtClean="0">
                          <a:solidFill>
                            <a:srgbClr val="0C0C0C"/>
                          </a:solidFill>
                          <a:effectLst/>
                          <a:latin typeface="+mn-lt"/>
                          <a:ea typeface="Calibri" panose="020F0502020204030204" pitchFamily="34" charset="0"/>
                          <a:cs typeface="Times New Roman" panose="02020603050405020304" pitchFamily="18" charset="0"/>
                        </a:rPr>
                        <a:t> relating to domestic terrorism.</a:t>
                      </a:r>
                      <a:endParaRPr lang="en-US" sz="1600" b="0" dirty="0">
                        <a:solidFill>
                          <a:srgbClr val="0C0C0C"/>
                        </a:solidFill>
                        <a:effectLst/>
                        <a:latin typeface="+mn-lt"/>
                        <a:ea typeface="Calibri" panose="020F0502020204030204" pitchFamily="34" charset="0"/>
                        <a:cs typeface="Times New Roman" panose="02020603050405020304" pitchFamily="18" charset="0"/>
                      </a:endParaRPr>
                    </a:p>
                    <a:p>
                      <a:pPr marL="0" marR="9525" lvl="0" indent="0" algn="l">
                        <a:spcBef>
                          <a:spcPts val="600"/>
                        </a:spcBef>
                        <a:spcAft>
                          <a:spcPts val="600"/>
                        </a:spcAft>
                        <a:buFont typeface="Wingdings" panose="05000000000000000000" pitchFamily="2" charset="2"/>
                        <a:buNone/>
                      </a:pPr>
                      <a:endParaRPr lang="en-US" sz="1600" b="0"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xmlns="" val="3579425249"/>
                  </a:ext>
                </a:extLst>
              </a:tr>
              <a:tr h="1838191">
                <a:tc>
                  <a:txBody>
                    <a:bodyPr/>
                    <a:lstStyle/>
                    <a:p>
                      <a:pPr marL="0" marR="0" algn="ctr">
                        <a:spcBef>
                          <a:spcPts val="600"/>
                        </a:spcBef>
                        <a:spcAft>
                          <a:spcPts val="600"/>
                        </a:spcAft>
                      </a:pPr>
                      <a:r>
                        <a:rPr lang="en-US" sz="1600" b="1" dirty="0">
                          <a:solidFill>
                            <a:srgbClr val="0C0C0C"/>
                          </a:solidFill>
                          <a:effectLst/>
                          <a:latin typeface="+mn-lt"/>
                          <a:ea typeface="Calibri" panose="020F0502020204030204" pitchFamily="34" charset="0"/>
                          <a:cs typeface="Times New Roman" panose="02020603050405020304" pitchFamily="18" charset="0"/>
                        </a:rPr>
                        <a:t>Future </a:t>
                      </a:r>
                      <a:r>
                        <a:rPr lang="en-US" sz="1600" b="1" dirty="0" smtClean="0">
                          <a:solidFill>
                            <a:srgbClr val="0C0C0C"/>
                          </a:solidFill>
                          <a:effectLst/>
                          <a:latin typeface="+mn-lt"/>
                          <a:ea typeface="Calibri" panose="020F0502020204030204" pitchFamily="34" charset="0"/>
                          <a:cs typeface="Times New Roman" panose="02020603050405020304" pitchFamily="18" charset="0"/>
                        </a:rPr>
                        <a:t>Occurrences</a:t>
                      </a:r>
                      <a:endParaRPr lang="en-US" sz="1600" b="1"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9525" lvl="0" indent="0" algn="l"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n-US" sz="1600" b="0" kern="1200" dirty="0">
                          <a:solidFill>
                            <a:srgbClr val="0C0C0C"/>
                          </a:solidFill>
                          <a:effectLst/>
                          <a:latin typeface="+mn-lt"/>
                          <a:ea typeface="+mn-ea"/>
                          <a:cs typeface="+mn-cs"/>
                        </a:rPr>
                        <a:t>Richmond is home to the Commonwealth’s government, Fortune 500 companies, and dedicated events that draw large crowds.  This area contains three major ground transportation routes: Interstates 95, 64, and 85, the third busiest Virginia airport (Richmond International Airport), the Port of Richmond, and CSX, Amtrak, and Norfolk Southern rail lines.  The region is home to military installations: Fort Lee, Fort AP Hill, Defense Supply Center Richmond, and Fort Pickett.  In late August, with the American withdrawal from Afghanistan, men, women, and children were temporarily located at Fort Lee and Fort Pickett, which does have national security </a:t>
                      </a:r>
                      <a:r>
                        <a:rPr lang="en-US" sz="1600" b="0" kern="1200" dirty="0" smtClean="0">
                          <a:solidFill>
                            <a:srgbClr val="0C0C0C"/>
                          </a:solidFill>
                          <a:effectLst/>
                          <a:latin typeface="+mn-lt"/>
                          <a:ea typeface="+mn-ea"/>
                          <a:cs typeface="+mn-cs"/>
                        </a:rPr>
                        <a:t>concerns.</a:t>
                      </a:r>
                      <a:endParaRPr lang="en-US" sz="1600" b="0"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xmlns="" val="3931626729"/>
                  </a:ext>
                </a:extLst>
              </a:tr>
            </a:tbl>
          </a:graphicData>
        </a:graphic>
      </p:graphicFrame>
    </p:spTree>
    <p:extLst>
      <p:ext uri="{BB962C8B-B14F-4D97-AF65-F5344CB8AC3E}">
        <p14:creationId xmlns:p14="http://schemas.microsoft.com/office/powerpoint/2010/main" val="667816910"/>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Cyber Terrorism</a:t>
            </a:r>
          </a:p>
        </p:txBody>
      </p:sp>
      <p:graphicFrame>
        <p:nvGraphicFramePr>
          <p:cNvPr id="2" name="Table 1" descr="Description of the hazard of Cyber Terrorism, historical occurrences, and possibility of future occurrences." title="Cyber Terrorism Hazard Profile">
            <a:extLst>
              <a:ext uri="{FF2B5EF4-FFF2-40B4-BE49-F238E27FC236}">
                <a16:creationId xmlns:a16="http://schemas.microsoft.com/office/drawing/2014/main" xmlns="" id="{4AC7700F-CD8A-345B-A3AC-B45D644631E3}"/>
              </a:ext>
            </a:extLst>
          </p:cNvPr>
          <p:cNvGraphicFramePr>
            <a:graphicFrameLocks noGrp="1"/>
          </p:cNvGraphicFramePr>
          <p:nvPr>
            <p:extLst>
              <p:ext uri="{D42A27DB-BD31-4B8C-83A1-F6EECF244321}">
                <p14:modId xmlns:p14="http://schemas.microsoft.com/office/powerpoint/2010/main" val="1465635963"/>
              </p:ext>
            </p:extLst>
          </p:nvPr>
        </p:nvGraphicFramePr>
        <p:xfrm>
          <a:off x="457200" y="2133600"/>
          <a:ext cx="11269133" cy="4190302"/>
        </p:xfrm>
        <a:graphic>
          <a:graphicData uri="http://schemas.openxmlformats.org/drawingml/2006/table">
            <a:tbl>
              <a:tblPr firstRow="1" firstCol="1" bandRow="1">
                <a:tableStyleId>{5C22544A-7EE6-4342-B048-85BDC9FD1C3A}</a:tableStyleId>
              </a:tblPr>
              <a:tblGrid>
                <a:gridCol w="2271907">
                  <a:extLst>
                    <a:ext uri="{9D8B030D-6E8A-4147-A177-3AD203B41FA5}">
                      <a16:colId xmlns:a16="http://schemas.microsoft.com/office/drawing/2014/main" xmlns="" val="369063469"/>
                    </a:ext>
                  </a:extLst>
                </a:gridCol>
                <a:gridCol w="8997226">
                  <a:extLst>
                    <a:ext uri="{9D8B030D-6E8A-4147-A177-3AD203B41FA5}">
                      <a16:colId xmlns:a16="http://schemas.microsoft.com/office/drawing/2014/main" xmlns="" val="1114758130"/>
                    </a:ext>
                  </a:extLst>
                </a:gridCol>
              </a:tblGrid>
              <a:tr h="1132911">
                <a:tc>
                  <a:txBody>
                    <a:bodyPr/>
                    <a:lstStyle/>
                    <a:p>
                      <a:pPr marL="0" marR="0" algn="ctr">
                        <a:spcBef>
                          <a:spcPts val="600"/>
                        </a:spcBef>
                        <a:spcAft>
                          <a:spcPts val="600"/>
                        </a:spcAft>
                      </a:pPr>
                      <a:r>
                        <a:rPr lang="en-US" sz="1600" b="1" dirty="0">
                          <a:solidFill>
                            <a:srgbClr val="0C0C0C"/>
                          </a:solidFill>
                          <a:effectLst/>
                          <a:latin typeface="+mn-lt"/>
                        </a:rPr>
                        <a:t>Hazard </a:t>
                      </a:r>
                      <a:r>
                        <a:rPr lang="en-US" sz="1600" b="1" dirty="0" smtClean="0">
                          <a:solidFill>
                            <a:srgbClr val="0C0C0C"/>
                          </a:solidFill>
                          <a:effectLst/>
                          <a:latin typeface="+mn-lt"/>
                        </a:rPr>
                        <a:t>Description</a:t>
                      </a:r>
                      <a:endParaRPr lang="en-US" sz="1600" b="1"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lvl="0" indent="0" algn="l"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n-US" sz="1600" b="0" kern="1200" dirty="0">
                          <a:solidFill>
                            <a:srgbClr val="0C0C0C"/>
                          </a:solidFill>
                          <a:effectLst/>
                          <a:latin typeface="+mn-lt"/>
                          <a:ea typeface="+mn-ea"/>
                          <a:cs typeface="+mn-cs"/>
                        </a:rPr>
                        <a:t>Unlawful attacks and threats of attack against computers, networks, and the information stored therein when done to intimidate or coerce a government or its people in furtherance of political social objectives.</a:t>
                      </a:r>
                    </a:p>
                  </a:txBody>
                  <a:tcPr marL="68580" marR="68580" marT="0" marB="0" anchor="ctr">
                    <a:solidFill>
                      <a:schemeClr val="bg1">
                        <a:lumMod val="95000"/>
                      </a:schemeClr>
                    </a:solidFill>
                  </a:tcPr>
                </a:tc>
                <a:extLst>
                  <a:ext uri="{0D108BD9-81ED-4DB2-BD59-A6C34878D82A}">
                    <a16:rowId xmlns:a16="http://schemas.microsoft.com/office/drawing/2014/main" xmlns="" val="3537794900"/>
                  </a:ext>
                </a:extLst>
              </a:tr>
              <a:tr h="1015405">
                <a:tc>
                  <a:txBody>
                    <a:bodyPr/>
                    <a:lstStyle/>
                    <a:p>
                      <a:pPr marL="0" marR="0" algn="ctr">
                        <a:spcBef>
                          <a:spcPts val="600"/>
                        </a:spcBef>
                        <a:spcAft>
                          <a:spcPts val="600"/>
                        </a:spcAft>
                      </a:pPr>
                      <a:r>
                        <a:rPr lang="en-US" sz="1600" b="1" dirty="0">
                          <a:solidFill>
                            <a:srgbClr val="0C0C0C"/>
                          </a:solidFill>
                          <a:effectLst/>
                          <a:latin typeface="+mn-lt"/>
                          <a:ea typeface="Calibri" panose="020F0502020204030204" pitchFamily="34" charset="0"/>
                          <a:cs typeface="Times New Roman" panose="02020603050405020304" pitchFamily="18" charset="0"/>
                        </a:rPr>
                        <a:t>Historical Occurrences </a:t>
                      </a:r>
                    </a:p>
                  </a:txBody>
                  <a:tcPr marL="68580" marR="68580" marT="0" marB="0" anchor="ctr">
                    <a:solidFill>
                      <a:schemeClr val="bg1">
                        <a:lumMod val="85000"/>
                      </a:schemeClr>
                    </a:solidFill>
                  </a:tcPr>
                </a:tc>
                <a:tc>
                  <a:txBody>
                    <a:bodyPr/>
                    <a:lstStyle/>
                    <a:p>
                      <a:r>
                        <a:rPr lang="en-US" sz="1600" b="0" kern="1200" dirty="0" smtClean="0">
                          <a:solidFill>
                            <a:srgbClr val="0C0C0C"/>
                          </a:solidFill>
                          <a:effectLst/>
                          <a:latin typeface="+mn-lt"/>
                          <a:ea typeface="+mn-ea"/>
                          <a:cs typeface="+mn-cs"/>
                        </a:rPr>
                        <a:t>At </a:t>
                      </a:r>
                      <a:r>
                        <a:rPr lang="en-US" sz="1600" b="0" kern="1200" dirty="0">
                          <a:solidFill>
                            <a:srgbClr val="0C0C0C"/>
                          </a:solidFill>
                          <a:effectLst/>
                          <a:latin typeface="+mn-lt"/>
                          <a:ea typeface="+mn-ea"/>
                          <a:cs typeface="+mn-cs"/>
                        </a:rPr>
                        <a:t>least 26 ransomware attacks involved colleges and occurred in 2020. In March 2021, the FBI issued a warning to education institutions about a rise in ransomware.  The Colonial Pipeline experience is a more transparent demonstration of the type of threat that ransomware presents to modern society.  It is also rapidly becoming par for the course regarding the scale and format of expected disruption from cyber-criminal actions. </a:t>
                      </a:r>
                      <a:endParaRPr lang="en-US" sz="1600" b="0"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xmlns="" val="3579425249"/>
                  </a:ext>
                </a:extLst>
              </a:tr>
              <a:tr h="1838191">
                <a:tc>
                  <a:txBody>
                    <a:bodyPr/>
                    <a:lstStyle/>
                    <a:p>
                      <a:pPr marL="0" marR="0" algn="ctr">
                        <a:spcBef>
                          <a:spcPts val="600"/>
                        </a:spcBef>
                        <a:spcAft>
                          <a:spcPts val="600"/>
                        </a:spcAft>
                      </a:pPr>
                      <a:r>
                        <a:rPr lang="en-US" sz="1600" b="1" dirty="0">
                          <a:solidFill>
                            <a:srgbClr val="0C0C0C"/>
                          </a:solidFill>
                          <a:effectLst/>
                          <a:latin typeface="+mn-lt"/>
                          <a:ea typeface="Calibri" panose="020F0502020204030204" pitchFamily="34" charset="0"/>
                          <a:cs typeface="Times New Roman" panose="02020603050405020304" pitchFamily="18" charset="0"/>
                        </a:rPr>
                        <a:t>Future </a:t>
                      </a:r>
                      <a:r>
                        <a:rPr lang="en-US" sz="1600" b="1" dirty="0" smtClean="0">
                          <a:solidFill>
                            <a:srgbClr val="0C0C0C"/>
                          </a:solidFill>
                          <a:effectLst/>
                          <a:latin typeface="+mn-lt"/>
                          <a:ea typeface="Calibri" panose="020F0502020204030204" pitchFamily="34" charset="0"/>
                          <a:cs typeface="Times New Roman" panose="02020603050405020304" pitchFamily="18" charset="0"/>
                        </a:rPr>
                        <a:t>Occurrences</a:t>
                      </a:r>
                      <a:endParaRPr lang="en-US" sz="1600" b="1"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9525" lvl="0" indent="0" algn="l"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n-US" sz="1600" b="0" kern="1200" dirty="0">
                          <a:solidFill>
                            <a:srgbClr val="0C0C0C"/>
                          </a:solidFill>
                          <a:effectLst/>
                          <a:latin typeface="+mn-lt"/>
                          <a:ea typeface="+mn-ea"/>
                          <a:cs typeface="+mn-cs"/>
                        </a:rPr>
                        <a:t>Critical infrastructure, power grids, personal and medical information are at the most significant risk of being compromised.  Individuals faced with attacks like this exhibit similar anxiety to those faced with weather-related power outages, not fearful so much as they lose a bit of confidence in their access to services in the short term. </a:t>
                      </a:r>
                    </a:p>
                    <a:p>
                      <a:pPr marL="285750" marR="9525"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endParaRPr lang="en-US" sz="1600" b="0"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xmlns="" val="3931626729"/>
                  </a:ext>
                </a:extLst>
              </a:tr>
            </a:tbl>
          </a:graphicData>
        </a:graphic>
      </p:graphicFrame>
    </p:spTree>
    <p:extLst>
      <p:ext uri="{BB962C8B-B14F-4D97-AF65-F5344CB8AC3E}">
        <p14:creationId xmlns:p14="http://schemas.microsoft.com/office/powerpoint/2010/main" val="1099919938"/>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Software Technology</a:t>
            </a:r>
          </a:p>
        </p:txBody>
      </p:sp>
      <p:graphicFrame>
        <p:nvGraphicFramePr>
          <p:cNvPr id="2" name="Table 1" descr="Description of the threats to Software Technology, historical occurrences, and possibility of future occurrences." title="Software Technology Hazard Profile">
            <a:extLst>
              <a:ext uri="{FF2B5EF4-FFF2-40B4-BE49-F238E27FC236}">
                <a16:creationId xmlns:a16="http://schemas.microsoft.com/office/drawing/2014/main" xmlns="" id="{1BC39B4B-C605-876C-606D-40EFC9FD9312}"/>
              </a:ext>
            </a:extLst>
          </p:cNvPr>
          <p:cNvGraphicFramePr>
            <a:graphicFrameLocks noGrp="1"/>
          </p:cNvGraphicFramePr>
          <p:nvPr>
            <p:extLst>
              <p:ext uri="{D42A27DB-BD31-4B8C-83A1-F6EECF244321}">
                <p14:modId xmlns:p14="http://schemas.microsoft.com/office/powerpoint/2010/main" val="631178687"/>
              </p:ext>
            </p:extLst>
          </p:nvPr>
        </p:nvGraphicFramePr>
        <p:xfrm>
          <a:off x="838200" y="2209800"/>
          <a:ext cx="10134600" cy="4251262"/>
        </p:xfrm>
        <a:graphic>
          <a:graphicData uri="http://schemas.openxmlformats.org/drawingml/2006/table">
            <a:tbl>
              <a:tblPr firstRow="1" firstCol="1" bandRow="1">
                <a:tableStyleId>{5C22544A-7EE6-4342-B048-85BDC9FD1C3A}</a:tableStyleId>
              </a:tblPr>
              <a:tblGrid>
                <a:gridCol w="2043180">
                  <a:extLst>
                    <a:ext uri="{9D8B030D-6E8A-4147-A177-3AD203B41FA5}">
                      <a16:colId xmlns:a16="http://schemas.microsoft.com/office/drawing/2014/main" xmlns="" val="3587129187"/>
                    </a:ext>
                  </a:extLst>
                </a:gridCol>
                <a:gridCol w="8091420">
                  <a:extLst>
                    <a:ext uri="{9D8B030D-6E8A-4147-A177-3AD203B41FA5}">
                      <a16:colId xmlns:a16="http://schemas.microsoft.com/office/drawing/2014/main" xmlns="" val="942916454"/>
                    </a:ext>
                  </a:extLst>
                </a:gridCol>
              </a:tblGrid>
              <a:tr h="1132911">
                <a:tc>
                  <a:txBody>
                    <a:bodyPr/>
                    <a:lstStyle/>
                    <a:p>
                      <a:pPr marL="0" marR="0" algn="ctr">
                        <a:spcBef>
                          <a:spcPts val="600"/>
                        </a:spcBef>
                        <a:spcAft>
                          <a:spcPts val="600"/>
                        </a:spcAft>
                      </a:pPr>
                      <a:r>
                        <a:rPr lang="en-US" sz="1600" b="1" dirty="0">
                          <a:solidFill>
                            <a:srgbClr val="0C0C0C"/>
                          </a:solidFill>
                          <a:effectLst/>
                          <a:latin typeface="+mn-lt"/>
                        </a:rPr>
                        <a:t>Hazard </a:t>
                      </a:r>
                      <a:r>
                        <a:rPr lang="en-US" sz="1600" b="1" dirty="0" smtClean="0">
                          <a:solidFill>
                            <a:srgbClr val="0C0C0C"/>
                          </a:solidFill>
                          <a:effectLst/>
                          <a:latin typeface="+mn-lt"/>
                        </a:rPr>
                        <a:t>Description</a:t>
                      </a:r>
                      <a:endParaRPr lang="en-US" sz="1600" b="1"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lvl="0" indent="0" algn="l"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n-US" sz="1600" b="0" kern="1200" dirty="0">
                          <a:solidFill>
                            <a:srgbClr val="0C0C0C"/>
                          </a:solidFill>
                          <a:effectLst/>
                          <a:latin typeface="+mn-lt"/>
                          <a:ea typeface="+mn-ea"/>
                          <a:cs typeface="+mn-cs"/>
                        </a:rPr>
                        <a:t>Software threats are malicious pieces of computer code and applications that can damage your computer, as well as steal your personal or financial information.  For this reason, these dangerous programs are often called malware (short for “malicious software”).</a:t>
                      </a:r>
                    </a:p>
                  </a:txBody>
                  <a:tcPr marL="68580" marR="68580" marT="0" marB="0" anchor="ctr">
                    <a:solidFill>
                      <a:schemeClr val="bg1">
                        <a:lumMod val="95000"/>
                      </a:schemeClr>
                    </a:solidFill>
                  </a:tcPr>
                </a:tc>
                <a:extLst>
                  <a:ext uri="{0D108BD9-81ED-4DB2-BD59-A6C34878D82A}">
                    <a16:rowId xmlns:a16="http://schemas.microsoft.com/office/drawing/2014/main" xmlns="" val="2079467996"/>
                  </a:ext>
                </a:extLst>
              </a:tr>
              <a:tr h="1015405">
                <a:tc>
                  <a:txBody>
                    <a:bodyPr/>
                    <a:lstStyle/>
                    <a:p>
                      <a:pPr marL="0" marR="0" algn="ctr">
                        <a:spcBef>
                          <a:spcPts val="600"/>
                        </a:spcBef>
                        <a:spcAft>
                          <a:spcPts val="600"/>
                        </a:spcAft>
                      </a:pPr>
                      <a:r>
                        <a:rPr lang="en-US" sz="1600" b="1" dirty="0">
                          <a:solidFill>
                            <a:srgbClr val="0C0C0C"/>
                          </a:solidFill>
                          <a:effectLst/>
                          <a:latin typeface="+mn-lt"/>
                          <a:ea typeface="Calibri" panose="020F0502020204030204" pitchFamily="34" charset="0"/>
                          <a:cs typeface="Times New Roman" panose="02020603050405020304" pitchFamily="18" charset="0"/>
                        </a:rPr>
                        <a:t>Historical Occurrences </a:t>
                      </a:r>
                    </a:p>
                  </a:txBody>
                  <a:tcPr marL="68580" marR="68580" marT="0" marB="0" anchor="ctr">
                    <a:solidFill>
                      <a:schemeClr val="bg1">
                        <a:lumMod val="85000"/>
                      </a:schemeClr>
                    </a:solidFill>
                  </a:tcPr>
                </a:tc>
                <a:tc>
                  <a:txBody>
                    <a:bodyPr/>
                    <a:lstStyle/>
                    <a:p>
                      <a:pPr marL="0" marR="9525" lvl="0" indent="0" algn="l"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endParaRPr lang="en-US" sz="1600" b="0" kern="1200" dirty="0" smtClean="0">
                        <a:solidFill>
                          <a:srgbClr val="0C0C0C"/>
                        </a:solidFill>
                        <a:effectLst/>
                        <a:latin typeface="+mn-lt"/>
                        <a:ea typeface="+mn-ea"/>
                        <a:cs typeface="+mn-cs"/>
                      </a:endParaRPr>
                    </a:p>
                    <a:p>
                      <a:pPr marL="0" marR="9525" lvl="0" indent="0" algn="l"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n-US" sz="1600" b="0" kern="1200" dirty="0" smtClean="0">
                          <a:solidFill>
                            <a:srgbClr val="0C0C0C"/>
                          </a:solidFill>
                          <a:effectLst/>
                          <a:latin typeface="+mn-lt"/>
                          <a:ea typeface="+mn-ea"/>
                          <a:cs typeface="+mn-cs"/>
                        </a:rPr>
                        <a:t>Attacks </a:t>
                      </a:r>
                      <a:r>
                        <a:rPr lang="en-US" sz="1600" b="0" kern="1200" dirty="0">
                          <a:solidFill>
                            <a:srgbClr val="0C0C0C"/>
                          </a:solidFill>
                          <a:effectLst/>
                          <a:latin typeface="+mn-lt"/>
                          <a:ea typeface="+mn-ea"/>
                          <a:cs typeface="+mn-cs"/>
                        </a:rPr>
                        <a:t>have been launched on VCU in recent years.  Phishing frauds have become particularly popular at VCU and nationwide.  </a:t>
                      </a:r>
                      <a:endParaRPr lang="en-US" sz="1600" b="0" kern="1200" dirty="0" smtClean="0">
                        <a:solidFill>
                          <a:srgbClr val="0C0C0C"/>
                        </a:solidFill>
                        <a:effectLst/>
                        <a:latin typeface="+mn-lt"/>
                        <a:ea typeface="+mn-ea"/>
                        <a:cs typeface="+mn-cs"/>
                      </a:endParaRPr>
                    </a:p>
                    <a:p>
                      <a:pPr marL="0" marR="9525" lvl="0" indent="0" algn="l"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endParaRPr lang="en-US" sz="1600" b="0"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xmlns="" val="1705529467"/>
                  </a:ext>
                </a:extLst>
              </a:tr>
              <a:tr h="1838191">
                <a:tc>
                  <a:txBody>
                    <a:bodyPr/>
                    <a:lstStyle/>
                    <a:p>
                      <a:pPr marL="0" marR="0" algn="ctr">
                        <a:spcBef>
                          <a:spcPts val="600"/>
                        </a:spcBef>
                        <a:spcAft>
                          <a:spcPts val="600"/>
                        </a:spcAft>
                      </a:pPr>
                      <a:r>
                        <a:rPr lang="en-US" sz="1600" b="1" dirty="0">
                          <a:solidFill>
                            <a:srgbClr val="0C0C0C"/>
                          </a:solidFill>
                          <a:effectLst/>
                          <a:latin typeface="+mn-lt"/>
                          <a:ea typeface="Calibri" panose="020F0502020204030204" pitchFamily="34" charset="0"/>
                          <a:cs typeface="Times New Roman" panose="02020603050405020304" pitchFamily="18" charset="0"/>
                        </a:rPr>
                        <a:t>Future </a:t>
                      </a:r>
                      <a:r>
                        <a:rPr lang="en-US" sz="1600" b="1" dirty="0" smtClean="0">
                          <a:solidFill>
                            <a:srgbClr val="0C0C0C"/>
                          </a:solidFill>
                          <a:effectLst/>
                          <a:latin typeface="+mn-lt"/>
                          <a:ea typeface="Calibri" panose="020F0502020204030204" pitchFamily="34" charset="0"/>
                          <a:cs typeface="Times New Roman" panose="02020603050405020304" pitchFamily="18" charset="0"/>
                        </a:rPr>
                        <a:t>Occurrences</a:t>
                      </a:r>
                      <a:endParaRPr lang="en-US" sz="1600" b="1"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9525" lvl="0" indent="0" algn="l"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n-US" sz="1600" b="0" kern="1200" dirty="0">
                          <a:solidFill>
                            <a:srgbClr val="0C0C0C"/>
                          </a:solidFill>
                          <a:effectLst/>
                          <a:latin typeface="+mn-lt"/>
                          <a:ea typeface="+mn-ea"/>
                          <a:cs typeface="+mn-cs"/>
                        </a:rPr>
                        <a:t>VCU, like most universities, relies on information technology for its day-to-day activities.  Since previous software incidences have occurred at the university, and because of the reliance on computer software to conduct daily business, the opportunity exists for future software attacks and disasters. </a:t>
                      </a:r>
                    </a:p>
                    <a:p>
                      <a:pPr marL="285750" marR="9525"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endParaRPr lang="en-US" sz="1600" b="0"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xmlns="" val="3136722096"/>
                  </a:ext>
                </a:extLst>
              </a:tr>
            </a:tbl>
          </a:graphicData>
        </a:graphic>
      </p:graphicFrame>
    </p:spTree>
    <p:extLst>
      <p:ext uri="{BB962C8B-B14F-4D97-AF65-F5344CB8AC3E}">
        <p14:creationId xmlns:p14="http://schemas.microsoft.com/office/powerpoint/2010/main" val="214685546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Hardware Technology</a:t>
            </a:r>
          </a:p>
        </p:txBody>
      </p:sp>
      <p:graphicFrame>
        <p:nvGraphicFramePr>
          <p:cNvPr id="2" name="Table 1" descr="Description of the threats to Hardware Technology, historical occurrences, and possibility of future occurrence" title="Hardware Technology Hazard Profile">
            <a:extLst>
              <a:ext uri="{FF2B5EF4-FFF2-40B4-BE49-F238E27FC236}">
                <a16:creationId xmlns:a16="http://schemas.microsoft.com/office/drawing/2014/main" xmlns="" id="{1BC39B4B-C605-876C-606D-40EFC9FD9312}"/>
              </a:ext>
            </a:extLst>
          </p:cNvPr>
          <p:cNvGraphicFramePr>
            <a:graphicFrameLocks noGrp="1"/>
          </p:cNvGraphicFramePr>
          <p:nvPr>
            <p:extLst>
              <p:ext uri="{D42A27DB-BD31-4B8C-83A1-F6EECF244321}">
                <p14:modId xmlns:p14="http://schemas.microsoft.com/office/powerpoint/2010/main" val="72416708"/>
              </p:ext>
            </p:extLst>
          </p:nvPr>
        </p:nvGraphicFramePr>
        <p:xfrm>
          <a:off x="838200" y="2209800"/>
          <a:ext cx="10134600" cy="4047991"/>
        </p:xfrm>
        <a:graphic>
          <a:graphicData uri="http://schemas.openxmlformats.org/drawingml/2006/table">
            <a:tbl>
              <a:tblPr firstRow="1" firstCol="1" bandRow="1">
                <a:tableStyleId>{5C22544A-7EE6-4342-B048-85BDC9FD1C3A}</a:tableStyleId>
              </a:tblPr>
              <a:tblGrid>
                <a:gridCol w="2043180">
                  <a:extLst>
                    <a:ext uri="{9D8B030D-6E8A-4147-A177-3AD203B41FA5}">
                      <a16:colId xmlns:a16="http://schemas.microsoft.com/office/drawing/2014/main" xmlns="" val="3587129187"/>
                    </a:ext>
                  </a:extLst>
                </a:gridCol>
                <a:gridCol w="8091420">
                  <a:extLst>
                    <a:ext uri="{9D8B030D-6E8A-4147-A177-3AD203B41FA5}">
                      <a16:colId xmlns:a16="http://schemas.microsoft.com/office/drawing/2014/main" xmlns="" val="942916454"/>
                    </a:ext>
                  </a:extLst>
                </a:gridCol>
              </a:tblGrid>
              <a:tr h="1132911">
                <a:tc>
                  <a:txBody>
                    <a:bodyPr/>
                    <a:lstStyle/>
                    <a:p>
                      <a:pPr marL="0" marR="0" algn="ctr">
                        <a:spcBef>
                          <a:spcPts val="600"/>
                        </a:spcBef>
                        <a:spcAft>
                          <a:spcPts val="600"/>
                        </a:spcAft>
                      </a:pPr>
                      <a:r>
                        <a:rPr lang="en-US" sz="1600" b="1" i="0" dirty="0">
                          <a:solidFill>
                            <a:srgbClr val="0C0C0C"/>
                          </a:solidFill>
                          <a:effectLst/>
                          <a:latin typeface="+mn-lt"/>
                        </a:rPr>
                        <a:t>Hazard </a:t>
                      </a:r>
                      <a:r>
                        <a:rPr lang="en-US" sz="1600" b="1" i="0" dirty="0" smtClean="0">
                          <a:solidFill>
                            <a:srgbClr val="0C0C0C"/>
                          </a:solidFill>
                          <a:effectLst/>
                          <a:latin typeface="+mn-lt"/>
                        </a:rPr>
                        <a:t>Description</a:t>
                      </a:r>
                      <a:endParaRPr lang="en-US" sz="1600" b="1" i="0"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lvl="0" indent="0" algn="l"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n-US" sz="1600" b="0" kern="1200" dirty="0">
                          <a:solidFill>
                            <a:srgbClr val="0C0C0C"/>
                          </a:solidFill>
                          <a:effectLst/>
                          <a:latin typeface="+mn-lt"/>
                          <a:ea typeface="+mn-ea"/>
                          <a:cs typeface="+mn-cs"/>
                        </a:rPr>
                        <a:t>Loss of hardware function could result from physical damage to the IT hardware, hardware malfunction, or a software event.  Loss of hardware could mean loss of critical information or disruption of service. </a:t>
                      </a:r>
                    </a:p>
                  </a:txBody>
                  <a:tcPr marL="68580" marR="68580" marT="0" marB="0" anchor="ctr">
                    <a:solidFill>
                      <a:schemeClr val="bg1">
                        <a:lumMod val="95000"/>
                      </a:schemeClr>
                    </a:solidFill>
                  </a:tcPr>
                </a:tc>
                <a:extLst>
                  <a:ext uri="{0D108BD9-81ED-4DB2-BD59-A6C34878D82A}">
                    <a16:rowId xmlns:a16="http://schemas.microsoft.com/office/drawing/2014/main" xmlns="" val="2079467996"/>
                  </a:ext>
                </a:extLst>
              </a:tr>
              <a:tr h="1076889">
                <a:tc>
                  <a:txBody>
                    <a:bodyPr/>
                    <a:lstStyle/>
                    <a:p>
                      <a:pPr marL="0" marR="0" algn="ctr">
                        <a:spcBef>
                          <a:spcPts val="600"/>
                        </a:spcBef>
                        <a:spcAft>
                          <a:spcPts val="600"/>
                        </a:spcAft>
                      </a:pPr>
                      <a:r>
                        <a:rPr lang="en-US" sz="1600" b="1" i="0" dirty="0">
                          <a:solidFill>
                            <a:srgbClr val="0C0C0C"/>
                          </a:solidFill>
                          <a:effectLst/>
                          <a:latin typeface="+mn-lt"/>
                          <a:ea typeface="Calibri" panose="020F0502020204030204" pitchFamily="34" charset="0"/>
                          <a:cs typeface="Times New Roman" panose="02020603050405020304" pitchFamily="18" charset="0"/>
                        </a:rPr>
                        <a:t>Historical Occurrences </a:t>
                      </a:r>
                    </a:p>
                  </a:txBody>
                  <a:tcPr marL="68580" marR="68580" marT="0" marB="0" anchor="ctr">
                    <a:solidFill>
                      <a:schemeClr val="bg1">
                        <a:lumMod val="85000"/>
                      </a:schemeClr>
                    </a:solidFill>
                  </a:tcPr>
                </a:tc>
                <a:tc>
                  <a:txBody>
                    <a:bodyPr/>
                    <a:lstStyle/>
                    <a:p>
                      <a:pPr marL="0" marR="9525" lvl="0" indent="0" algn="l">
                        <a:spcBef>
                          <a:spcPts val="600"/>
                        </a:spcBef>
                        <a:spcAft>
                          <a:spcPts val="600"/>
                        </a:spcAft>
                        <a:buFont typeface="Wingdings" panose="05000000000000000000" pitchFamily="2" charset="2"/>
                        <a:buNone/>
                      </a:pPr>
                      <a:r>
                        <a:rPr lang="en-US" sz="1600" b="0" kern="1200" dirty="0">
                          <a:solidFill>
                            <a:srgbClr val="0C0C0C"/>
                          </a:solidFill>
                          <a:effectLst/>
                          <a:latin typeface="+mn-lt"/>
                          <a:ea typeface="+mn-ea"/>
                          <a:cs typeface="+mn-cs"/>
                        </a:rPr>
                        <a:t>Minor hardware failures have occurred on VCU’s campus.  Most hardware failures involved power outages or network cables being cut. </a:t>
                      </a:r>
                      <a:endParaRPr lang="en-US" sz="1600" b="0"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xmlns="" val="1705529467"/>
                  </a:ext>
                </a:extLst>
              </a:tr>
              <a:tr h="1838191">
                <a:tc>
                  <a:txBody>
                    <a:bodyPr/>
                    <a:lstStyle/>
                    <a:p>
                      <a:pPr marL="0" marR="0" algn="ctr">
                        <a:spcBef>
                          <a:spcPts val="600"/>
                        </a:spcBef>
                        <a:spcAft>
                          <a:spcPts val="600"/>
                        </a:spcAft>
                      </a:pPr>
                      <a:r>
                        <a:rPr lang="en-US" sz="1600" b="1" i="0" dirty="0">
                          <a:solidFill>
                            <a:srgbClr val="0C0C0C"/>
                          </a:solidFill>
                          <a:effectLst/>
                          <a:latin typeface="+mn-lt"/>
                          <a:ea typeface="Calibri" panose="020F0502020204030204" pitchFamily="34" charset="0"/>
                          <a:cs typeface="Times New Roman" panose="02020603050405020304" pitchFamily="18" charset="0"/>
                        </a:rPr>
                        <a:t>Future </a:t>
                      </a:r>
                      <a:r>
                        <a:rPr lang="en-US" sz="1600" b="1" i="0" dirty="0" smtClean="0">
                          <a:solidFill>
                            <a:srgbClr val="0C0C0C"/>
                          </a:solidFill>
                          <a:effectLst/>
                          <a:latin typeface="+mn-lt"/>
                          <a:ea typeface="Calibri" panose="020F0502020204030204" pitchFamily="34" charset="0"/>
                          <a:cs typeface="Times New Roman" panose="02020603050405020304" pitchFamily="18" charset="0"/>
                        </a:rPr>
                        <a:t>Occurrences</a:t>
                      </a:r>
                      <a:endParaRPr lang="en-US" sz="1600" b="1" i="0"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9525" lvl="0" indent="0" algn="l"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n-US" sz="1600" b="0" kern="1200" dirty="0">
                          <a:solidFill>
                            <a:srgbClr val="0C0C0C"/>
                          </a:solidFill>
                          <a:effectLst/>
                          <a:latin typeface="+mn-lt"/>
                          <a:ea typeface="+mn-ea"/>
                          <a:cs typeface="+mn-cs"/>
                        </a:rPr>
                        <a:t>VCU’s hardware system is complex.  Cables run from campus to campus, increasing the opportunity of hardware malfunction.  Due to the history of occurrences on the VCU campuses and susceptibility of the hardware systems, hardware failure in the future is probable.  The HMPG determined that this type of incident is most-likely to occur and pose catastrophic but moderate severity to long-term impacts to the campus community</a:t>
                      </a:r>
                      <a:endParaRPr lang="en-US" sz="1600" b="0"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xmlns="" val="3136722096"/>
                  </a:ext>
                </a:extLst>
              </a:tr>
            </a:tbl>
          </a:graphicData>
        </a:graphic>
      </p:graphicFrame>
    </p:spTree>
    <p:extLst>
      <p:ext uri="{BB962C8B-B14F-4D97-AF65-F5344CB8AC3E}">
        <p14:creationId xmlns:p14="http://schemas.microsoft.com/office/powerpoint/2010/main" val="2871699690"/>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Hurricane/Tropical Storms</a:t>
            </a:r>
          </a:p>
        </p:txBody>
      </p:sp>
      <p:graphicFrame>
        <p:nvGraphicFramePr>
          <p:cNvPr id="2" name="Table 1" descr="Description of the hazard of Hurricanes and Tropical Storms, historical occurrences, and possibility of future occurrences." title="Hurricane and Tropical Storms Hazard Profile">
            <a:extLst>
              <a:ext uri="{FF2B5EF4-FFF2-40B4-BE49-F238E27FC236}">
                <a16:creationId xmlns:a16="http://schemas.microsoft.com/office/drawing/2014/main" xmlns="" id="{98038C6B-5336-8DC8-8EFD-05339513EFD8}"/>
              </a:ext>
            </a:extLst>
          </p:cNvPr>
          <p:cNvGraphicFramePr>
            <a:graphicFrameLocks noGrp="1"/>
          </p:cNvGraphicFramePr>
          <p:nvPr>
            <p:extLst>
              <p:ext uri="{D42A27DB-BD31-4B8C-83A1-F6EECF244321}">
                <p14:modId xmlns:p14="http://schemas.microsoft.com/office/powerpoint/2010/main" val="892624954"/>
              </p:ext>
            </p:extLst>
          </p:nvPr>
        </p:nvGraphicFramePr>
        <p:xfrm>
          <a:off x="304800" y="2286000"/>
          <a:ext cx="11345333" cy="3791191"/>
        </p:xfrm>
        <a:graphic>
          <a:graphicData uri="http://schemas.openxmlformats.org/drawingml/2006/table">
            <a:tbl>
              <a:tblPr firstRow="1" firstCol="1" bandRow="1">
                <a:tableStyleId>{5C22544A-7EE6-4342-B048-85BDC9FD1C3A}</a:tableStyleId>
              </a:tblPr>
              <a:tblGrid>
                <a:gridCol w="2287269">
                  <a:extLst>
                    <a:ext uri="{9D8B030D-6E8A-4147-A177-3AD203B41FA5}">
                      <a16:colId xmlns:a16="http://schemas.microsoft.com/office/drawing/2014/main" xmlns="" val="3587129187"/>
                    </a:ext>
                  </a:extLst>
                </a:gridCol>
                <a:gridCol w="9058064">
                  <a:extLst>
                    <a:ext uri="{9D8B030D-6E8A-4147-A177-3AD203B41FA5}">
                      <a16:colId xmlns:a16="http://schemas.microsoft.com/office/drawing/2014/main" xmlns="" val="942916454"/>
                    </a:ext>
                  </a:extLst>
                </a:gridCol>
              </a:tblGrid>
              <a:tr h="2395544">
                <a:tc>
                  <a:txBody>
                    <a:bodyPr/>
                    <a:lstStyle/>
                    <a:p>
                      <a:pPr marL="0" marR="0" algn="ctr">
                        <a:spcBef>
                          <a:spcPts val="600"/>
                        </a:spcBef>
                        <a:spcAft>
                          <a:spcPts val="600"/>
                        </a:spcAft>
                      </a:pPr>
                      <a:r>
                        <a:rPr lang="en-US" sz="1600" b="1" dirty="0">
                          <a:solidFill>
                            <a:srgbClr val="0C0C0C"/>
                          </a:solidFill>
                          <a:effectLst/>
                          <a:latin typeface="+mn-lt"/>
                        </a:rPr>
                        <a:t>Hazard </a:t>
                      </a:r>
                      <a:r>
                        <a:rPr lang="en-US" sz="1600" b="1" dirty="0" smtClean="0">
                          <a:solidFill>
                            <a:srgbClr val="0C0C0C"/>
                          </a:solidFill>
                          <a:effectLst/>
                          <a:latin typeface="+mn-lt"/>
                        </a:rPr>
                        <a:t>Description</a:t>
                      </a:r>
                      <a:endParaRPr lang="en-US" sz="1600" b="1"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1600" b="0" kern="1200" dirty="0">
                          <a:solidFill>
                            <a:srgbClr val="0C0C0C"/>
                          </a:solidFill>
                          <a:effectLst/>
                          <a:latin typeface="+mn-lt"/>
                          <a:ea typeface="+mn-ea"/>
                          <a:cs typeface="+mn-cs"/>
                        </a:rPr>
                        <a:t>A tropical cyclone is a generic term for a low-pressure, non-frontal synoptic scale low-pressure system over tropical or sub-tropical waters with organized convection and definite cyclonic surface wind circulation </a:t>
                      </a:r>
                    </a:p>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1600" b="0" kern="1200" dirty="0">
                          <a:solidFill>
                            <a:srgbClr val="0C0C0C"/>
                          </a:solidFill>
                          <a:effectLst/>
                          <a:latin typeface="+mn-lt"/>
                          <a:ea typeface="+mn-ea"/>
                          <a:cs typeface="+mn-cs"/>
                        </a:rPr>
                        <a:t>They are called tropical depressions when wind speed is less than 39 mph but become tropical storms when wind speeds are between 39 mph and 73 mph.  When wind speeds reach 74 mph, the system is classified as hurricane</a:t>
                      </a:r>
                    </a:p>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1600" b="0" kern="1200" dirty="0">
                          <a:solidFill>
                            <a:srgbClr val="0C0C0C"/>
                          </a:solidFill>
                          <a:effectLst/>
                          <a:latin typeface="+mn-lt"/>
                          <a:ea typeface="+mn-ea"/>
                          <a:cs typeface="+mn-cs"/>
                        </a:rPr>
                        <a:t>The hurricane season in the North Atlantic runs from June 1 until November 30, with the peak season between August 15 and October 15. </a:t>
                      </a:r>
                      <a:endParaRPr lang="en-US" sz="1600" b="0"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xmlns="" val="2079467996"/>
                  </a:ext>
                </a:extLst>
              </a:tr>
              <a:tr h="1395647">
                <a:tc>
                  <a:txBody>
                    <a:bodyPr/>
                    <a:lstStyle/>
                    <a:p>
                      <a:pPr marL="0" marR="0" algn="ctr">
                        <a:spcBef>
                          <a:spcPts val="600"/>
                        </a:spcBef>
                        <a:spcAft>
                          <a:spcPts val="600"/>
                        </a:spcAft>
                      </a:pPr>
                      <a:r>
                        <a:rPr lang="en-US" sz="1600" b="1" dirty="0">
                          <a:solidFill>
                            <a:srgbClr val="0C0C0C"/>
                          </a:solidFill>
                          <a:effectLst/>
                          <a:latin typeface="+mn-lt"/>
                          <a:ea typeface="Calibri" panose="020F0502020204030204" pitchFamily="34" charset="0"/>
                          <a:cs typeface="Times New Roman" panose="02020603050405020304" pitchFamily="18" charset="0"/>
                        </a:rPr>
                        <a:t>Historical Occurrences </a:t>
                      </a:r>
                    </a:p>
                  </a:txBody>
                  <a:tcPr marL="68580" marR="68580" marT="0" marB="0" anchor="ctr">
                    <a:solidFill>
                      <a:schemeClr val="bg1">
                        <a:lumMod val="85000"/>
                      </a:schemeClr>
                    </a:solidFill>
                  </a:tcPr>
                </a:tc>
                <a:tc>
                  <a:txBody>
                    <a:bodyPr/>
                    <a:lstStyle/>
                    <a:p>
                      <a:pPr marL="285750" marR="9525" lvl="0" indent="-285750" algn="l">
                        <a:spcBef>
                          <a:spcPts val="600"/>
                        </a:spcBef>
                        <a:spcAft>
                          <a:spcPts val="600"/>
                        </a:spcAft>
                        <a:buFont typeface="Wingdings" panose="05000000000000000000" pitchFamily="2" charset="2"/>
                        <a:buChar char="§"/>
                      </a:pPr>
                      <a:r>
                        <a:rPr lang="en-US" sz="1600" b="0" dirty="0">
                          <a:solidFill>
                            <a:srgbClr val="0C0C0C"/>
                          </a:solidFill>
                          <a:effectLst/>
                          <a:latin typeface="+mn-lt"/>
                          <a:ea typeface="Calibri" panose="020F0502020204030204" pitchFamily="34" charset="0"/>
                          <a:cs typeface="Times New Roman" panose="02020603050405020304" pitchFamily="18" charset="0"/>
                        </a:rPr>
                        <a:t>October 2018:  Hurricane Michael (downgraded to Tropical Storm when passed through VA)</a:t>
                      </a:r>
                    </a:p>
                    <a:p>
                      <a:pPr marL="285750" marR="9525" lvl="0" indent="-285750" algn="l">
                        <a:spcBef>
                          <a:spcPts val="600"/>
                        </a:spcBef>
                        <a:spcAft>
                          <a:spcPts val="600"/>
                        </a:spcAft>
                        <a:buFont typeface="Wingdings" panose="05000000000000000000" pitchFamily="2" charset="2"/>
                        <a:buChar char="§"/>
                      </a:pPr>
                      <a:r>
                        <a:rPr lang="en-US" sz="1600" b="0" dirty="0">
                          <a:solidFill>
                            <a:srgbClr val="0C0C0C"/>
                          </a:solidFill>
                          <a:effectLst/>
                          <a:latin typeface="+mn-lt"/>
                          <a:ea typeface="Calibri" panose="020F0502020204030204" pitchFamily="34" charset="0"/>
                          <a:cs typeface="Times New Roman" panose="02020603050405020304" pitchFamily="18" charset="0"/>
                        </a:rPr>
                        <a:t>October 2019: Hurricane Nestor (downgraded to Tropical Storm when passed through the eastern seaboard of VA)</a:t>
                      </a:r>
                    </a:p>
                    <a:p>
                      <a:pPr marL="285750" marR="9525" lvl="0" indent="-285750" algn="l">
                        <a:spcBef>
                          <a:spcPts val="600"/>
                        </a:spcBef>
                        <a:spcAft>
                          <a:spcPts val="600"/>
                        </a:spcAft>
                        <a:buFont typeface="Wingdings" panose="05000000000000000000" pitchFamily="2" charset="2"/>
                        <a:buChar char="§"/>
                      </a:pPr>
                      <a:r>
                        <a:rPr lang="en-US" sz="1600" b="0" dirty="0">
                          <a:solidFill>
                            <a:srgbClr val="0C0C0C"/>
                          </a:solidFill>
                          <a:effectLst/>
                          <a:latin typeface="+mn-lt"/>
                          <a:ea typeface="Calibri" panose="020F0502020204030204" pitchFamily="34" charset="0"/>
                          <a:cs typeface="Times New Roman" panose="02020603050405020304" pitchFamily="18" charset="0"/>
                        </a:rPr>
                        <a:t>August 2020:  Tropical Storm Isaias</a:t>
                      </a:r>
                    </a:p>
                  </a:txBody>
                  <a:tcPr marL="68580" marR="68580" marT="0" marB="0" anchor="ctr">
                    <a:solidFill>
                      <a:schemeClr val="bg1">
                        <a:lumMod val="95000"/>
                      </a:schemeClr>
                    </a:solidFill>
                  </a:tcPr>
                </a:tc>
                <a:extLst>
                  <a:ext uri="{0D108BD9-81ED-4DB2-BD59-A6C34878D82A}">
                    <a16:rowId xmlns:a16="http://schemas.microsoft.com/office/drawing/2014/main" xmlns="" val="1705529467"/>
                  </a:ext>
                </a:extLst>
              </a:tr>
            </a:tbl>
          </a:graphicData>
        </a:graphic>
      </p:graphicFrame>
    </p:spTree>
    <p:extLst>
      <p:ext uri="{BB962C8B-B14F-4D97-AF65-F5344CB8AC3E}">
        <p14:creationId xmlns:p14="http://schemas.microsoft.com/office/powerpoint/2010/main" val="2327669642"/>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9467" y="609600"/>
            <a:ext cx="11700933" cy="508000"/>
          </a:xfrm>
        </p:spPr>
        <p:txBody>
          <a:bodyPr/>
          <a:lstStyle/>
          <a:p>
            <a:r>
              <a:rPr lang="en-US" dirty="0"/>
              <a:t>Hurricane/Tropical </a:t>
            </a:r>
            <a:r>
              <a:rPr lang="en-US" dirty="0" smtClean="0"/>
              <a:t>Storms II</a:t>
            </a:r>
            <a:endParaRPr lang="en-US" dirty="0"/>
          </a:p>
        </p:txBody>
      </p:sp>
      <p:pic>
        <p:nvPicPr>
          <p:cNvPr id="4" name="Picture 3" descr="Map of risk level areas for Hurricane/Tropical Storms for the Richmond region&#10;&#10;" title="Richmond Region Storm Risk Map">
            <a:extLst>
              <a:ext uri="{FF2B5EF4-FFF2-40B4-BE49-F238E27FC236}">
                <a16:creationId xmlns:a16="http://schemas.microsoft.com/office/drawing/2014/main" xmlns="" id="{49150579-7E14-427C-BBC6-9E1F1B8E7390}"/>
              </a:ext>
            </a:extLst>
          </p:cNvPr>
          <p:cNvPicPr>
            <a:picLocks/>
          </p:cNvPicPr>
          <p:nvPr/>
        </p:nvPicPr>
        <p:blipFill rotWithShape="1">
          <a:blip r:embed="rId2">
            <a:extLst>
              <a:ext uri="{28A0092B-C50C-407E-A947-70E740481C1C}">
                <a14:useLocalDpi xmlns:a14="http://schemas.microsoft.com/office/drawing/2010/main" val="0"/>
              </a:ext>
            </a:extLst>
          </a:blip>
          <a:srcRect l="58471" t="6809" r="8588" b="3271"/>
          <a:stretch/>
        </p:blipFill>
        <p:spPr bwMode="auto">
          <a:xfrm>
            <a:off x="1371600" y="1752600"/>
            <a:ext cx="8915400" cy="4876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14" name="Star: 5 Points 13" descr="Star representing location of VCU on the Richmond Region Storm Risk Map" title="Location of VCU">
            <a:extLst>
              <a:ext uri="{FF2B5EF4-FFF2-40B4-BE49-F238E27FC236}">
                <a16:creationId xmlns:a16="http://schemas.microsoft.com/office/drawing/2014/main" xmlns="" id="{A672D307-372C-0CBA-A861-971F7E52AE5D}"/>
              </a:ext>
              <a:ext uri="{C183D7F6-B498-43B3-948B-1728B52AA6E4}">
                <adec:decorative xmlns="" xmlns:adec="http://schemas.microsoft.com/office/drawing/2017/decorative" val="1"/>
              </a:ext>
            </a:extLst>
          </p:cNvPr>
          <p:cNvSpPr/>
          <p:nvPr/>
        </p:nvSpPr>
        <p:spPr>
          <a:xfrm>
            <a:off x="5981700" y="32004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descr="Legend for very low storm risk corresponding to regional map." title="Legend: Relatively Low Storm Risk">
            <a:extLst>
              <a:ext uri="{FF2B5EF4-FFF2-40B4-BE49-F238E27FC236}">
                <a16:creationId xmlns:a16="http://schemas.microsoft.com/office/drawing/2014/main" xmlns="" id="{30149C20-9403-B927-5FDC-294F8A25BCCB}"/>
              </a:ext>
              <a:ext uri="{C183D7F6-B498-43B3-948B-1728B52AA6E4}">
                <adec:decorative xmlns="" xmlns:adec="http://schemas.microsoft.com/office/drawing/2017/decorative" val="1"/>
              </a:ext>
            </a:extLst>
          </p:cNvPr>
          <p:cNvSpPr>
            <a:spLocks noChangeArrowheads="1"/>
          </p:cNvSpPr>
          <p:nvPr/>
        </p:nvSpPr>
        <p:spPr bwMode="auto">
          <a:xfrm>
            <a:off x="10694002" y="2485041"/>
            <a:ext cx="377825" cy="188594"/>
          </a:xfrm>
          <a:prstGeom prst="rect">
            <a:avLst/>
          </a:prstGeom>
          <a:solidFill>
            <a:srgbClr val="FFFF00"/>
          </a:solidFill>
          <a:ln w="476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eaLnBrk="0" fontAlgn="base" hangingPunct="0">
              <a:spcBef>
                <a:spcPts val="0"/>
              </a:spcBef>
              <a:spcAft>
                <a:spcPts val="0"/>
              </a:spcAft>
            </a:pPr>
            <a:endParaRPr lang="en-US" sz="1800" dirty="0">
              <a:effectLst/>
              <a:latin typeface="Arial Narrow" panose="020B0606020202030204" pitchFamily="34" charset="0"/>
              <a:ea typeface="Arial Narrow" panose="020B0606020202030204" pitchFamily="34" charset="0"/>
              <a:cs typeface="Arial Narrow" panose="020B0606020202030204" pitchFamily="34" charset="0"/>
            </a:endParaRPr>
          </a:p>
        </p:txBody>
      </p:sp>
      <p:sp>
        <p:nvSpPr>
          <p:cNvPr id="13" name="TextBox 12">
            <a:extLst>
              <a:ext uri="{FF2B5EF4-FFF2-40B4-BE49-F238E27FC236}">
                <a16:creationId xmlns:a16="http://schemas.microsoft.com/office/drawing/2014/main" xmlns="" id="{64FEC6F0-7321-26AB-F3F5-30D534DE7CA4}"/>
              </a:ext>
            </a:extLst>
          </p:cNvPr>
          <p:cNvSpPr txBox="1"/>
          <p:nvPr/>
        </p:nvSpPr>
        <p:spPr>
          <a:xfrm>
            <a:off x="11024458" y="2456227"/>
            <a:ext cx="1108075" cy="246221"/>
          </a:xfrm>
          <a:prstGeom prst="rect">
            <a:avLst/>
          </a:prstGeom>
          <a:noFill/>
        </p:spPr>
        <p:txBody>
          <a:bodyPr wrap="square">
            <a:spAutoFit/>
          </a:bodyPr>
          <a:lstStyle/>
          <a:p>
            <a:pPr marL="0" marR="0" eaLnBrk="0" fontAlgn="base" hangingPunct="0">
              <a:spcBef>
                <a:spcPts val="0"/>
              </a:spcBef>
              <a:spcAft>
                <a:spcPts val="0"/>
              </a:spcAft>
            </a:pPr>
            <a:r>
              <a:rPr lang="en-US" sz="1000" b="1" kern="1200" dirty="0">
                <a:solidFill>
                  <a:srgbClr val="000000"/>
                </a:solidFill>
                <a:effectLst/>
                <a:latin typeface="+mn-lt"/>
                <a:ea typeface="Arial Narrow" panose="020B0606020202030204" pitchFamily="34" charset="0"/>
                <a:cs typeface="Arial Narrow" panose="020B0606020202030204" pitchFamily="34" charset="0"/>
              </a:rPr>
              <a:t>Relatively  Low</a:t>
            </a:r>
            <a:endParaRPr lang="en-US" sz="1000" b="1" dirty="0">
              <a:effectLst/>
              <a:latin typeface="+mn-lt"/>
              <a:ea typeface="Arial Narrow" panose="020B0606020202030204" pitchFamily="34" charset="0"/>
              <a:cs typeface="Arial Narrow" panose="020B0606020202030204" pitchFamily="34" charset="0"/>
            </a:endParaRPr>
          </a:p>
        </p:txBody>
      </p:sp>
      <p:sp>
        <p:nvSpPr>
          <p:cNvPr id="5" name="Rectangle 4" descr="Legend for very low storm risk corresponding to regional map." title="Legend: Very low risk">
            <a:extLst>
              <a:ext uri="{FF2B5EF4-FFF2-40B4-BE49-F238E27FC236}">
                <a16:creationId xmlns:a16="http://schemas.microsoft.com/office/drawing/2014/main" xmlns="" id="{CE6573EE-7B72-4701-BAE1-0C8D39F0FD0C}"/>
              </a:ext>
              <a:ext uri="{C183D7F6-B498-43B3-948B-1728B52AA6E4}">
                <adec:decorative xmlns="" xmlns:adec="http://schemas.microsoft.com/office/drawing/2017/decorative" val="1"/>
              </a:ext>
            </a:extLst>
          </p:cNvPr>
          <p:cNvSpPr>
            <a:spLocks noChangeArrowheads="1"/>
          </p:cNvSpPr>
          <p:nvPr/>
        </p:nvSpPr>
        <p:spPr bwMode="auto">
          <a:xfrm>
            <a:off x="10707414" y="2881699"/>
            <a:ext cx="377825" cy="191770"/>
          </a:xfrm>
          <a:prstGeom prst="rect">
            <a:avLst/>
          </a:prstGeom>
          <a:solidFill>
            <a:srgbClr val="A7DB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5">
            <a:extLst>
              <a:ext uri="{FF2B5EF4-FFF2-40B4-BE49-F238E27FC236}">
                <a16:creationId xmlns:a16="http://schemas.microsoft.com/office/drawing/2014/main" xmlns="" id="{E5A37D2D-C6C8-F554-0FB7-8E1FE3AA720C}"/>
              </a:ext>
            </a:extLst>
          </p:cNvPr>
          <p:cNvSpPr>
            <a:spLocks noChangeArrowheads="1"/>
          </p:cNvSpPr>
          <p:nvPr/>
        </p:nvSpPr>
        <p:spPr bwMode="auto">
          <a:xfrm>
            <a:off x="11157846" y="2900640"/>
            <a:ext cx="56746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000" b="1" kern="1200" dirty="0">
                <a:solidFill>
                  <a:srgbClr val="000000"/>
                </a:solidFill>
                <a:effectLst/>
                <a:latin typeface="+mn-lt"/>
                <a:ea typeface="Arial Narrow" panose="020B0606020202030204" pitchFamily="34" charset="0"/>
                <a:cs typeface="Arial Narrow" panose="020B0606020202030204" pitchFamily="34" charset="0"/>
              </a:rPr>
              <a:t>Very Low</a:t>
            </a:r>
            <a:endParaRPr lang="en-US" sz="1400" b="1" dirty="0">
              <a:effectLst/>
              <a:latin typeface="+mn-lt"/>
              <a:ea typeface="Arial Narrow" panose="020B0606020202030204" pitchFamily="34" charset="0"/>
              <a:cs typeface="Arial Narrow" panose="020B0606020202030204" pitchFamily="34" charset="0"/>
            </a:endParaRPr>
          </a:p>
        </p:txBody>
      </p:sp>
      <p:pic>
        <p:nvPicPr>
          <p:cNvPr id="2" name="Picture 1" descr="Star representing the location of VCU in the Richmond Region" title="Location of VCU"/>
          <p:cNvPicPr>
            <a:picLocks noChangeAspect="1"/>
          </p:cNvPicPr>
          <p:nvPr/>
        </p:nvPicPr>
        <p:blipFill>
          <a:blip r:embed="rId3"/>
          <a:stretch>
            <a:fillRect/>
          </a:stretch>
        </p:blipFill>
        <p:spPr>
          <a:xfrm>
            <a:off x="10767001" y="3159238"/>
            <a:ext cx="304826" cy="310923"/>
          </a:xfrm>
          <a:prstGeom prst="rect">
            <a:avLst/>
          </a:prstGeom>
        </p:spPr>
      </p:pic>
      <p:sp>
        <p:nvSpPr>
          <p:cNvPr id="10" name="Rectangle 9">
            <a:extLst>
              <a:ext uri="{FF2B5EF4-FFF2-40B4-BE49-F238E27FC236}">
                <a16:creationId xmlns:a16="http://schemas.microsoft.com/office/drawing/2014/main" xmlns="" id="{E5A37D2D-C6C8-F554-0FB7-8E1FE3AA720C}"/>
              </a:ext>
            </a:extLst>
          </p:cNvPr>
          <p:cNvSpPr>
            <a:spLocks noChangeArrowheads="1"/>
          </p:cNvSpPr>
          <p:nvPr/>
        </p:nvSpPr>
        <p:spPr bwMode="auto">
          <a:xfrm>
            <a:off x="11157846" y="3245449"/>
            <a:ext cx="99706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eaLnBrk="0" fontAlgn="base" hangingPunct="0">
              <a:spcBef>
                <a:spcPts val="0"/>
              </a:spcBef>
              <a:spcAft>
                <a:spcPts val="0"/>
              </a:spcAft>
            </a:pPr>
            <a:r>
              <a:rPr lang="en-US" sz="1000" b="1" dirty="0" smtClean="0">
                <a:solidFill>
                  <a:srgbClr val="000000"/>
                </a:solidFill>
                <a:latin typeface="+mn-lt"/>
                <a:ea typeface="Arial Narrow" panose="020B0606020202030204" pitchFamily="34" charset="0"/>
                <a:cs typeface="Arial Narrow" panose="020B0606020202030204" pitchFamily="34" charset="0"/>
              </a:rPr>
              <a:t>Location of VCU</a:t>
            </a:r>
            <a:endParaRPr lang="en-US" sz="1400" b="1" dirty="0">
              <a:effectLst/>
              <a:latin typeface="+mn-lt"/>
              <a:ea typeface="Arial Narrow" panose="020B0606020202030204" pitchFamily="34" charset="0"/>
              <a:cs typeface="Arial Narrow" panose="020B0606020202030204" pitchFamily="34" charset="0"/>
            </a:endParaRPr>
          </a:p>
        </p:txBody>
      </p:sp>
      <p:sp>
        <p:nvSpPr>
          <p:cNvPr id="7" name="TextBox 6"/>
          <p:cNvSpPr txBox="1"/>
          <p:nvPr/>
        </p:nvSpPr>
        <p:spPr>
          <a:xfrm>
            <a:off x="10436773" y="6165107"/>
            <a:ext cx="1651000" cy="646331"/>
          </a:xfrm>
          <a:prstGeom prst="rect">
            <a:avLst/>
          </a:prstGeom>
          <a:noFill/>
        </p:spPr>
        <p:txBody>
          <a:bodyPr wrap="square" rtlCol="0">
            <a:spAutoFit/>
          </a:bodyPr>
          <a:lstStyle/>
          <a:p>
            <a:r>
              <a:rPr lang="en-US" sz="1200" b="1" dirty="0" smtClean="0">
                <a:solidFill>
                  <a:srgbClr val="0C0C0C"/>
                </a:solidFill>
              </a:rPr>
              <a:t>Source: 2021 Richmond-Crater Regional HAZUS</a:t>
            </a:r>
            <a:endParaRPr lang="en-US" sz="1200" b="1" dirty="0">
              <a:solidFill>
                <a:srgbClr val="0C0C0C"/>
              </a:solidFill>
            </a:endParaRPr>
          </a:p>
        </p:txBody>
      </p:sp>
    </p:spTree>
    <p:extLst>
      <p:ext uri="{BB962C8B-B14F-4D97-AF65-F5344CB8AC3E}">
        <p14:creationId xmlns:p14="http://schemas.microsoft.com/office/powerpoint/2010/main" val="2084395946"/>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Tornado</a:t>
            </a:r>
          </a:p>
        </p:txBody>
      </p:sp>
      <p:graphicFrame>
        <p:nvGraphicFramePr>
          <p:cNvPr id="2" name="Table 1" descr="Description of the hazard of Tornadoes, historical occurrences, and possibility of future occurrences." title="Tornado Hazard Profile">
            <a:extLst>
              <a:ext uri="{FF2B5EF4-FFF2-40B4-BE49-F238E27FC236}">
                <a16:creationId xmlns:a16="http://schemas.microsoft.com/office/drawing/2014/main" xmlns="" id="{0925E8F9-201F-CB20-5B2B-C1B97734F14E}"/>
              </a:ext>
            </a:extLst>
          </p:cNvPr>
          <p:cNvGraphicFramePr>
            <a:graphicFrameLocks noGrp="1"/>
          </p:cNvGraphicFramePr>
          <p:nvPr>
            <p:extLst>
              <p:ext uri="{D42A27DB-BD31-4B8C-83A1-F6EECF244321}">
                <p14:modId xmlns:p14="http://schemas.microsoft.com/office/powerpoint/2010/main" val="3632753860"/>
              </p:ext>
            </p:extLst>
          </p:nvPr>
        </p:nvGraphicFramePr>
        <p:xfrm>
          <a:off x="914400" y="2209800"/>
          <a:ext cx="10134600" cy="4072796"/>
        </p:xfrm>
        <a:graphic>
          <a:graphicData uri="http://schemas.openxmlformats.org/drawingml/2006/table">
            <a:tbl>
              <a:tblPr firstRow="1" firstCol="1" bandRow="1">
                <a:tableStyleId>{5C22544A-7EE6-4342-B048-85BDC9FD1C3A}</a:tableStyleId>
              </a:tblPr>
              <a:tblGrid>
                <a:gridCol w="2043180">
                  <a:extLst>
                    <a:ext uri="{9D8B030D-6E8A-4147-A177-3AD203B41FA5}">
                      <a16:colId xmlns:a16="http://schemas.microsoft.com/office/drawing/2014/main" xmlns="" val="3587129187"/>
                    </a:ext>
                  </a:extLst>
                </a:gridCol>
                <a:gridCol w="8091420">
                  <a:extLst>
                    <a:ext uri="{9D8B030D-6E8A-4147-A177-3AD203B41FA5}">
                      <a16:colId xmlns:a16="http://schemas.microsoft.com/office/drawing/2014/main" xmlns="" val="942916454"/>
                    </a:ext>
                  </a:extLst>
                </a:gridCol>
              </a:tblGrid>
              <a:tr h="1132911">
                <a:tc>
                  <a:txBody>
                    <a:bodyPr/>
                    <a:lstStyle/>
                    <a:p>
                      <a:pPr marL="0" marR="0" algn="ctr">
                        <a:spcBef>
                          <a:spcPts val="600"/>
                        </a:spcBef>
                        <a:spcAft>
                          <a:spcPts val="600"/>
                        </a:spcAft>
                      </a:pPr>
                      <a:r>
                        <a:rPr lang="en-US" sz="1600" b="1" dirty="0">
                          <a:solidFill>
                            <a:srgbClr val="0C0C0C"/>
                          </a:solidFill>
                          <a:effectLst/>
                          <a:latin typeface="+mn-lt"/>
                        </a:rPr>
                        <a:t>Hazard </a:t>
                      </a:r>
                      <a:r>
                        <a:rPr lang="en-US" sz="1600" b="1" dirty="0" smtClean="0">
                          <a:solidFill>
                            <a:srgbClr val="0C0C0C"/>
                          </a:solidFill>
                          <a:effectLst/>
                          <a:latin typeface="+mn-lt"/>
                        </a:rPr>
                        <a:t>Description</a:t>
                      </a:r>
                      <a:endParaRPr lang="en-US" sz="1600" b="1"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lvl="0" indent="0" algn="l"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n-US" sz="1600" b="0" kern="1200" dirty="0">
                          <a:solidFill>
                            <a:srgbClr val="0C0C0C"/>
                          </a:solidFill>
                          <a:effectLst/>
                          <a:latin typeface="+mn-lt"/>
                          <a:ea typeface="+mn-ea"/>
                          <a:cs typeface="+mn-cs"/>
                        </a:rPr>
                        <a:t>A tornado is a violent windstorm characterized by a twisting, funnel-shaped cloud extending to the ground.  Tornadoes are most often generated by thunderstorm activity when cool, dry air intersects and overrides a layer of warm, moist air, forcing the warm air to rise rapidly. According to the NWS, tornado wind speeds typically range from 40 to 200 mph. </a:t>
                      </a:r>
                    </a:p>
                  </a:txBody>
                  <a:tcPr marL="68580" marR="68580" marT="0" marB="0" anchor="ctr">
                    <a:solidFill>
                      <a:schemeClr val="bg1">
                        <a:lumMod val="95000"/>
                      </a:schemeClr>
                    </a:solidFill>
                  </a:tcPr>
                </a:tc>
                <a:extLst>
                  <a:ext uri="{0D108BD9-81ED-4DB2-BD59-A6C34878D82A}">
                    <a16:rowId xmlns:a16="http://schemas.microsoft.com/office/drawing/2014/main" xmlns="" val="2079467996"/>
                  </a:ext>
                </a:extLst>
              </a:tr>
              <a:tr h="1015405">
                <a:tc>
                  <a:txBody>
                    <a:bodyPr/>
                    <a:lstStyle/>
                    <a:p>
                      <a:pPr marL="0" marR="0" algn="ctr">
                        <a:spcBef>
                          <a:spcPts val="600"/>
                        </a:spcBef>
                        <a:spcAft>
                          <a:spcPts val="600"/>
                        </a:spcAft>
                      </a:pPr>
                      <a:r>
                        <a:rPr lang="en-US" sz="1600" b="1" dirty="0">
                          <a:solidFill>
                            <a:srgbClr val="0C0C0C"/>
                          </a:solidFill>
                          <a:effectLst/>
                          <a:latin typeface="+mn-lt"/>
                          <a:ea typeface="Calibri" panose="020F0502020204030204" pitchFamily="34" charset="0"/>
                          <a:cs typeface="Times New Roman" panose="02020603050405020304" pitchFamily="18" charset="0"/>
                        </a:rPr>
                        <a:t>Historical Occurrences </a:t>
                      </a:r>
                    </a:p>
                  </a:txBody>
                  <a:tcPr marL="68580" marR="68580" marT="0" marB="0" anchor="ctr">
                    <a:solidFill>
                      <a:schemeClr val="bg1">
                        <a:lumMod val="85000"/>
                      </a:schemeClr>
                    </a:solidFill>
                  </a:tcPr>
                </a:tc>
                <a:tc>
                  <a:txBody>
                    <a:bodyPr/>
                    <a:lstStyle/>
                    <a:p>
                      <a:pPr marL="0" marR="9525" lvl="0" indent="0" algn="l">
                        <a:spcBef>
                          <a:spcPts val="600"/>
                        </a:spcBef>
                        <a:spcAft>
                          <a:spcPts val="600"/>
                        </a:spcAft>
                        <a:buFont typeface="Wingdings" panose="05000000000000000000" pitchFamily="2" charset="2"/>
                        <a:buNone/>
                      </a:pPr>
                      <a:r>
                        <a:rPr lang="en-US" sz="1600" b="0" dirty="0">
                          <a:solidFill>
                            <a:srgbClr val="0C0C0C"/>
                          </a:solidFill>
                          <a:effectLst/>
                          <a:latin typeface="+mn-lt"/>
                          <a:ea typeface="Calibri" panose="020F0502020204030204" pitchFamily="34" charset="0"/>
                          <a:cs typeface="Times New Roman" panose="02020603050405020304" pitchFamily="18" charset="0"/>
                        </a:rPr>
                        <a:t>September </a:t>
                      </a:r>
                      <a:r>
                        <a:rPr lang="en-US" sz="1600" b="0" dirty="0" smtClean="0">
                          <a:solidFill>
                            <a:srgbClr val="0C0C0C"/>
                          </a:solidFill>
                          <a:effectLst/>
                          <a:latin typeface="+mn-lt"/>
                          <a:ea typeface="Calibri" panose="020F0502020204030204" pitchFamily="34" charset="0"/>
                          <a:cs typeface="Times New Roman" panose="02020603050405020304" pitchFamily="18" charset="0"/>
                        </a:rPr>
                        <a:t>2018:  </a:t>
                      </a:r>
                      <a:r>
                        <a:rPr lang="en-US" sz="1600" b="0" dirty="0">
                          <a:solidFill>
                            <a:srgbClr val="0C0C0C"/>
                          </a:solidFill>
                          <a:effectLst/>
                          <a:latin typeface="+mn-lt"/>
                          <a:ea typeface="Calibri" panose="020F0502020204030204" pitchFamily="34" charset="0"/>
                          <a:cs typeface="Times New Roman" panose="02020603050405020304" pitchFamily="18" charset="0"/>
                        </a:rPr>
                        <a:t>EF1 briefly touched down in the Richmond area, moving through downtown Richmond,  and Powhite Parkway and finally ended in the Chippenham Parkway area.  It caused over $1 million in damage and one death was reported.</a:t>
                      </a:r>
                    </a:p>
                  </a:txBody>
                  <a:tcPr marL="68580" marR="68580" marT="0" marB="0" anchor="ctr">
                    <a:solidFill>
                      <a:schemeClr val="bg1">
                        <a:lumMod val="95000"/>
                      </a:schemeClr>
                    </a:solidFill>
                  </a:tcPr>
                </a:tc>
                <a:extLst>
                  <a:ext uri="{0D108BD9-81ED-4DB2-BD59-A6C34878D82A}">
                    <a16:rowId xmlns:a16="http://schemas.microsoft.com/office/drawing/2014/main" xmlns="" val="1705529467"/>
                  </a:ext>
                </a:extLst>
              </a:tr>
              <a:tr h="1838191">
                <a:tc>
                  <a:txBody>
                    <a:bodyPr/>
                    <a:lstStyle/>
                    <a:p>
                      <a:pPr marL="0" marR="0" algn="ctr">
                        <a:spcBef>
                          <a:spcPts val="600"/>
                        </a:spcBef>
                        <a:spcAft>
                          <a:spcPts val="600"/>
                        </a:spcAft>
                      </a:pPr>
                      <a:r>
                        <a:rPr lang="en-US" sz="1600" b="1" dirty="0">
                          <a:solidFill>
                            <a:srgbClr val="0C0C0C"/>
                          </a:solidFill>
                          <a:effectLst/>
                          <a:latin typeface="+mn-lt"/>
                          <a:ea typeface="Calibri" panose="020F0502020204030204" pitchFamily="34" charset="0"/>
                          <a:cs typeface="Times New Roman" panose="02020603050405020304" pitchFamily="18" charset="0"/>
                        </a:rPr>
                        <a:t>Future </a:t>
                      </a:r>
                      <a:r>
                        <a:rPr lang="en-US" sz="1600" b="1" dirty="0" smtClean="0">
                          <a:solidFill>
                            <a:srgbClr val="0C0C0C"/>
                          </a:solidFill>
                          <a:effectLst/>
                          <a:latin typeface="+mn-lt"/>
                          <a:ea typeface="Calibri" panose="020F0502020204030204" pitchFamily="34" charset="0"/>
                          <a:cs typeface="Times New Roman" panose="02020603050405020304" pitchFamily="18" charset="0"/>
                        </a:rPr>
                        <a:t>Occurrences</a:t>
                      </a:r>
                      <a:endParaRPr lang="en-US" sz="1600" b="1"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9525" lvl="0" indent="0" algn="l"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n-US" sz="1600" b="0" kern="1200" dirty="0">
                          <a:solidFill>
                            <a:srgbClr val="0C0C0C"/>
                          </a:solidFill>
                          <a:effectLst/>
                          <a:latin typeface="+mn-lt"/>
                          <a:ea typeface="+mn-ea"/>
                          <a:cs typeface="+mn-cs"/>
                        </a:rPr>
                        <a:t>Based on historic property damages for the 70-year period of record between 1950 and 2020, there were 138 tornado events with an annualized loss estimate of $1.48 million and a recurrence interval of .5 year, or frequency of 2.0 events per year.  </a:t>
                      </a:r>
                      <a:endParaRPr lang="en-US" sz="1600" b="0"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xmlns="" val="3136722096"/>
                  </a:ext>
                </a:extLst>
              </a:tr>
            </a:tbl>
          </a:graphicData>
        </a:graphic>
      </p:graphicFrame>
    </p:spTree>
    <p:extLst>
      <p:ext uri="{BB962C8B-B14F-4D97-AF65-F5344CB8AC3E}">
        <p14:creationId xmlns:p14="http://schemas.microsoft.com/office/powerpoint/2010/main" val="2207879551"/>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Winter Storms</a:t>
            </a:r>
          </a:p>
        </p:txBody>
      </p:sp>
      <p:graphicFrame>
        <p:nvGraphicFramePr>
          <p:cNvPr id="2" name="Table 1" descr="Description of the hazard of Winter Storms, historical occurrences, and possibility of future occurrences." title="Winter Storms Hazard Profile">
            <a:extLst>
              <a:ext uri="{FF2B5EF4-FFF2-40B4-BE49-F238E27FC236}">
                <a16:creationId xmlns:a16="http://schemas.microsoft.com/office/drawing/2014/main" xmlns="" id="{A187A021-FDBA-A0D5-9A06-340979310C9A}"/>
              </a:ext>
            </a:extLst>
          </p:cNvPr>
          <p:cNvGraphicFramePr>
            <a:graphicFrameLocks noGrp="1"/>
          </p:cNvGraphicFramePr>
          <p:nvPr>
            <p:extLst>
              <p:ext uri="{D42A27DB-BD31-4B8C-83A1-F6EECF244321}">
                <p14:modId xmlns:p14="http://schemas.microsoft.com/office/powerpoint/2010/main" val="3170337122"/>
              </p:ext>
            </p:extLst>
          </p:nvPr>
        </p:nvGraphicFramePr>
        <p:xfrm>
          <a:off x="914400" y="1905000"/>
          <a:ext cx="10134600" cy="4602480"/>
        </p:xfrm>
        <a:graphic>
          <a:graphicData uri="http://schemas.openxmlformats.org/drawingml/2006/table">
            <a:tbl>
              <a:tblPr firstRow="1" firstCol="1" bandRow="1">
                <a:tableStyleId>{5C22544A-7EE6-4342-B048-85BDC9FD1C3A}</a:tableStyleId>
              </a:tblPr>
              <a:tblGrid>
                <a:gridCol w="2043180">
                  <a:extLst>
                    <a:ext uri="{9D8B030D-6E8A-4147-A177-3AD203B41FA5}">
                      <a16:colId xmlns:a16="http://schemas.microsoft.com/office/drawing/2014/main" xmlns="" val="3587129187"/>
                    </a:ext>
                  </a:extLst>
                </a:gridCol>
                <a:gridCol w="8091420">
                  <a:extLst>
                    <a:ext uri="{9D8B030D-6E8A-4147-A177-3AD203B41FA5}">
                      <a16:colId xmlns:a16="http://schemas.microsoft.com/office/drawing/2014/main" xmlns="" val="942916454"/>
                    </a:ext>
                  </a:extLst>
                </a:gridCol>
              </a:tblGrid>
              <a:tr h="1132911">
                <a:tc>
                  <a:txBody>
                    <a:bodyPr/>
                    <a:lstStyle/>
                    <a:p>
                      <a:pPr marL="0" marR="0" algn="ctr">
                        <a:spcBef>
                          <a:spcPts val="600"/>
                        </a:spcBef>
                        <a:spcAft>
                          <a:spcPts val="600"/>
                        </a:spcAft>
                      </a:pPr>
                      <a:r>
                        <a:rPr lang="en-US" sz="1600" b="1" dirty="0">
                          <a:solidFill>
                            <a:srgbClr val="0C0C0C"/>
                          </a:solidFill>
                          <a:effectLst/>
                          <a:latin typeface="+mn-lt"/>
                        </a:rPr>
                        <a:t>Hazard </a:t>
                      </a:r>
                      <a:r>
                        <a:rPr lang="en-US" sz="1600" b="1" dirty="0" smtClean="0">
                          <a:solidFill>
                            <a:srgbClr val="0C0C0C"/>
                          </a:solidFill>
                          <a:effectLst/>
                          <a:latin typeface="+mn-lt"/>
                        </a:rPr>
                        <a:t>Description</a:t>
                      </a:r>
                      <a:endParaRPr lang="en-US" sz="1600" b="1"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lvl="0" indent="0" algn="l"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n-US" sz="1600" b="0" kern="1200" dirty="0">
                          <a:solidFill>
                            <a:srgbClr val="0C0C0C"/>
                          </a:solidFill>
                          <a:effectLst/>
                          <a:latin typeface="+mn-lt"/>
                          <a:ea typeface="+mn-ea"/>
                          <a:cs typeface="+mn-cs"/>
                        </a:rPr>
                        <a:t>A winter storm can range from a moderate snow over hours to blizzard conditions with blinding wind-driven snow that lasts for days.  Winter storms may be large enough to affect entire states, while others may affect only a single community.  In addition, may winter storms are accompanied by low temperatures and heavy and blowing snow, severely impairing visibility.</a:t>
                      </a:r>
                    </a:p>
                  </a:txBody>
                  <a:tcPr marL="68580" marR="68580" marT="0" marB="0" anchor="ctr">
                    <a:solidFill>
                      <a:schemeClr val="bg1">
                        <a:lumMod val="95000"/>
                      </a:schemeClr>
                    </a:solidFill>
                  </a:tcPr>
                </a:tc>
                <a:extLst>
                  <a:ext uri="{0D108BD9-81ED-4DB2-BD59-A6C34878D82A}">
                    <a16:rowId xmlns:a16="http://schemas.microsoft.com/office/drawing/2014/main" xmlns="" val="2079467996"/>
                  </a:ext>
                </a:extLst>
              </a:tr>
              <a:tr h="1015405">
                <a:tc>
                  <a:txBody>
                    <a:bodyPr/>
                    <a:lstStyle/>
                    <a:p>
                      <a:pPr marL="0" marR="0" algn="ctr">
                        <a:spcBef>
                          <a:spcPts val="600"/>
                        </a:spcBef>
                        <a:spcAft>
                          <a:spcPts val="600"/>
                        </a:spcAft>
                      </a:pPr>
                      <a:r>
                        <a:rPr lang="en-US" sz="1600" b="1" dirty="0">
                          <a:solidFill>
                            <a:srgbClr val="0C0C0C"/>
                          </a:solidFill>
                          <a:effectLst/>
                          <a:latin typeface="+mn-lt"/>
                          <a:ea typeface="Calibri" panose="020F0502020204030204" pitchFamily="34" charset="0"/>
                          <a:cs typeface="Times New Roman" panose="02020603050405020304" pitchFamily="18" charset="0"/>
                        </a:rPr>
                        <a:t>Historical Occurrences </a:t>
                      </a:r>
                    </a:p>
                    <a:p>
                      <a:pPr marL="0" marR="0" algn="ctr">
                        <a:spcBef>
                          <a:spcPts val="600"/>
                        </a:spcBef>
                        <a:spcAft>
                          <a:spcPts val="600"/>
                        </a:spcAft>
                      </a:pPr>
                      <a:r>
                        <a:rPr lang="en-US" sz="1600" b="1" dirty="0">
                          <a:solidFill>
                            <a:srgbClr val="0C0C0C"/>
                          </a:solidFill>
                          <a:effectLst/>
                          <a:latin typeface="+mn-lt"/>
                          <a:ea typeface="Calibri" panose="020F0502020204030204" pitchFamily="34" charset="0"/>
                          <a:cs typeface="Times New Roman" panose="02020603050405020304" pitchFamily="18" charset="0"/>
                        </a:rPr>
                        <a:t>2010-2021</a:t>
                      </a:r>
                    </a:p>
                  </a:txBody>
                  <a:tcPr marL="68580" marR="68580" marT="0" marB="0" anchor="ctr">
                    <a:solidFill>
                      <a:schemeClr val="bg1">
                        <a:lumMod val="85000"/>
                      </a:schemeClr>
                    </a:solidFill>
                  </a:tcPr>
                </a:tc>
                <a:tc>
                  <a:txBody>
                    <a:bodyPr/>
                    <a:lstStyle/>
                    <a:p>
                      <a:pPr marL="285750" marR="9525" lvl="0" indent="-285750" algn="l">
                        <a:spcBef>
                          <a:spcPts val="600"/>
                        </a:spcBef>
                        <a:spcAft>
                          <a:spcPts val="600"/>
                        </a:spcAft>
                        <a:buFont typeface="Wingdings" panose="05000000000000000000" pitchFamily="2" charset="2"/>
                        <a:buChar char="§"/>
                      </a:pPr>
                      <a:r>
                        <a:rPr lang="en-US" sz="1600" b="0" dirty="0">
                          <a:solidFill>
                            <a:srgbClr val="0C0C0C"/>
                          </a:solidFill>
                          <a:effectLst/>
                          <a:latin typeface="+mn-lt"/>
                          <a:ea typeface="Calibri" panose="020F0502020204030204" pitchFamily="34" charset="0"/>
                          <a:cs typeface="Times New Roman" panose="02020603050405020304" pitchFamily="18" charset="0"/>
                        </a:rPr>
                        <a:t>25 Winter Storms Advisories,  12 Winter Storms Watches, and 14 Winter Storm Warnings</a:t>
                      </a:r>
                    </a:p>
                    <a:p>
                      <a:pPr marL="285750" marR="9525" lvl="0" indent="-285750" algn="l">
                        <a:spcBef>
                          <a:spcPts val="600"/>
                        </a:spcBef>
                        <a:spcAft>
                          <a:spcPts val="600"/>
                        </a:spcAft>
                        <a:buFont typeface="Wingdings" panose="05000000000000000000" pitchFamily="2" charset="2"/>
                        <a:buChar char="§"/>
                      </a:pPr>
                      <a:r>
                        <a:rPr lang="en-US" sz="1600" b="0" dirty="0">
                          <a:solidFill>
                            <a:srgbClr val="0C0C0C"/>
                          </a:solidFill>
                          <a:effectLst/>
                          <a:latin typeface="+mn-lt"/>
                          <a:ea typeface="Calibri" panose="020F0502020204030204" pitchFamily="34" charset="0"/>
                          <a:cs typeface="Times New Roman" panose="02020603050405020304" pitchFamily="18" charset="0"/>
                        </a:rPr>
                        <a:t>3 Heavy Snow Advisories, 1 Heavy Snow Watch, and 1 Heavy Snow Warning</a:t>
                      </a:r>
                    </a:p>
                    <a:p>
                      <a:pPr marL="285750" marR="9525" lvl="0" indent="-285750" algn="l">
                        <a:spcBef>
                          <a:spcPts val="600"/>
                        </a:spcBef>
                        <a:spcAft>
                          <a:spcPts val="600"/>
                        </a:spcAft>
                        <a:buFont typeface="Wingdings" panose="05000000000000000000" pitchFamily="2" charset="2"/>
                        <a:buChar char="§"/>
                      </a:pPr>
                      <a:r>
                        <a:rPr lang="en-US" sz="1600" b="0" dirty="0">
                          <a:solidFill>
                            <a:srgbClr val="0C0C0C"/>
                          </a:solidFill>
                          <a:effectLst/>
                          <a:latin typeface="+mn-lt"/>
                          <a:ea typeface="Calibri" panose="020F0502020204030204" pitchFamily="34" charset="0"/>
                          <a:cs typeface="Times New Roman" panose="02020603050405020304" pitchFamily="18" charset="0"/>
                        </a:rPr>
                        <a:t>From 2014-Present:  VCU have spent over $4 million on severe winter </a:t>
                      </a:r>
                      <a:r>
                        <a:rPr lang="en-US" sz="1600" b="0" dirty="0" smtClean="0">
                          <a:solidFill>
                            <a:srgbClr val="0C0C0C"/>
                          </a:solidFill>
                          <a:effectLst/>
                          <a:latin typeface="+mn-lt"/>
                          <a:ea typeface="Calibri" panose="020F0502020204030204" pitchFamily="34" charset="0"/>
                          <a:cs typeface="Times New Roman" panose="02020603050405020304" pitchFamily="18" charset="0"/>
                        </a:rPr>
                        <a:t>storm events.</a:t>
                      </a:r>
                      <a:r>
                        <a:rPr lang="en-US" sz="1600" b="0" dirty="0">
                          <a:solidFill>
                            <a:srgbClr val="0C0C0C"/>
                          </a:solidFill>
                          <a:effectLst/>
                          <a:latin typeface="+mn-lt"/>
                          <a:ea typeface="Calibri" panose="020F0502020204030204" pitchFamily="34" charset="0"/>
                          <a:cs typeface="Times New Roman" panose="02020603050405020304" pitchFamily="18" charset="0"/>
                        </a:rPr>
                        <a:t/>
                      </a:r>
                      <a:br>
                        <a:rPr lang="en-US" sz="1600" b="0" dirty="0">
                          <a:solidFill>
                            <a:srgbClr val="0C0C0C"/>
                          </a:solidFill>
                          <a:effectLst/>
                          <a:latin typeface="+mn-lt"/>
                          <a:ea typeface="Calibri" panose="020F0502020204030204" pitchFamily="34" charset="0"/>
                          <a:cs typeface="Times New Roman" panose="02020603050405020304" pitchFamily="18" charset="0"/>
                        </a:rPr>
                      </a:br>
                      <a:endParaRPr lang="en-US" sz="1600" b="0" dirty="0" smtClean="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xmlns="" val="1705529467"/>
                  </a:ext>
                </a:extLst>
              </a:tr>
              <a:tr h="1838191">
                <a:tc>
                  <a:txBody>
                    <a:bodyPr/>
                    <a:lstStyle/>
                    <a:p>
                      <a:pPr marL="0" marR="0" algn="ctr">
                        <a:spcBef>
                          <a:spcPts val="600"/>
                        </a:spcBef>
                        <a:spcAft>
                          <a:spcPts val="600"/>
                        </a:spcAft>
                      </a:pPr>
                      <a:r>
                        <a:rPr lang="en-US" sz="1600" b="1" dirty="0">
                          <a:solidFill>
                            <a:srgbClr val="0C0C0C"/>
                          </a:solidFill>
                          <a:effectLst/>
                          <a:latin typeface="+mn-lt"/>
                          <a:ea typeface="Calibri" panose="020F0502020204030204" pitchFamily="34" charset="0"/>
                          <a:cs typeface="Times New Roman" panose="02020603050405020304" pitchFamily="18" charset="0"/>
                        </a:rPr>
                        <a:t>Future </a:t>
                      </a:r>
                      <a:r>
                        <a:rPr lang="en-US" sz="1600" b="1" dirty="0" smtClean="0">
                          <a:solidFill>
                            <a:srgbClr val="0C0C0C"/>
                          </a:solidFill>
                          <a:effectLst/>
                          <a:latin typeface="+mn-lt"/>
                          <a:ea typeface="Calibri" panose="020F0502020204030204" pitchFamily="34" charset="0"/>
                          <a:cs typeface="Times New Roman" panose="02020603050405020304" pitchFamily="18" charset="0"/>
                        </a:rPr>
                        <a:t>Occurrences</a:t>
                      </a:r>
                      <a:endParaRPr lang="en-US" sz="1600" b="1"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285750" marR="9525"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1600" kern="1200" dirty="0">
                          <a:solidFill>
                            <a:srgbClr val="0C0C0C"/>
                          </a:solidFill>
                          <a:effectLst/>
                          <a:latin typeface="+mn-lt"/>
                          <a:ea typeface="+mn-ea"/>
                          <a:cs typeface="+mn-cs"/>
                        </a:rPr>
                        <a:t>Winter storms remain an occurrence for the region.  While showers will be more likely to produce insignificant amounts of snow, sleet, or freezing rain, more significant storms are also expected to impact the region, though less frequent in occurrence.  </a:t>
                      </a:r>
                    </a:p>
                    <a:p>
                      <a:pPr marL="285750" marR="9525"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1600" kern="1200" dirty="0">
                          <a:solidFill>
                            <a:srgbClr val="0C0C0C"/>
                          </a:solidFill>
                          <a:effectLst/>
                          <a:latin typeface="+mn-lt"/>
                          <a:ea typeface="+mn-ea"/>
                          <a:cs typeface="+mn-cs"/>
                        </a:rPr>
                        <a:t>The 2018 Commonwealth of Virginia Hazard Mitigation Plan suggests that the southern and southeastern portions of the state are likely to receive significant winter weather approximately once a </a:t>
                      </a:r>
                      <a:r>
                        <a:rPr lang="en-US" sz="1600" kern="1200" dirty="0" smtClean="0">
                          <a:solidFill>
                            <a:srgbClr val="0C0C0C"/>
                          </a:solidFill>
                          <a:effectLst/>
                          <a:latin typeface="+mn-lt"/>
                          <a:ea typeface="+mn-ea"/>
                          <a:cs typeface="+mn-cs"/>
                        </a:rPr>
                        <a:t>decade.</a:t>
                      </a:r>
                      <a:endParaRPr lang="en-US" sz="1600" b="1"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xmlns="" val="3136722096"/>
                  </a:ext>
                </a:extLst>
              </a:tr>
            </a:tbl>
          </a:graphicData>
        </a:graphic>
      </p:graphicFrame>
    </p:spTree>
    <p:extLst>
      <p:ext uri="{BB962C8B-B14F-4D97-AF65-F5344CB8AC3E}">
        <p14:creationId xmlns:p14="http://schemas.microsoft.com/office/powerpoint/2010/main" val="400578681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3806" y="762000"/>
            <a:ext cx="11700933" cy="508000"/>
          </a:xfrm>
        </p:spPr>
        <p:txBody>
          <a:bodyPr/>
          <a:lstStyle/>
          <a:p>
            <a:r>
              <a:rPr lang="en-US" dirty="0"/>
              <a:t>Public Comment Meeting #2</a:t>
            </a:r>
          </a:p>
        </p:txBody>
      </p:sp>
      <p:sp>
        <p:nvSpPr>
          <p:cNvPr id="16386" name="Content Placeholder 2"/>
          <p:cNvSpPr>
            <a:spLocks noGrp="1"/>
          </p:cNvSpPr>
          <p:nvPr>
            <p:ph idx="1"/>
          </p:nvPr>
        </p:nvSpPr>
        <p:spPr>
          <a:xfrm>
            <a:off x="609600" y="1571626"/>
            <a:ext cx="11125200" cy="4829174"/>
          </a:xfrm>
        </p:spPr>
        <p:txBody>
          <a:bodyPr/>
          <a:lstStyle/>
          <a:p>
            <a:endParaRPr lang="en-US" dirty="0"/>
          </a:p>
          <a:p>
            <a:endParaRPr lang="en-US" dirty="0"/>
          </a:p>
          <a:p>
            <a:r>
              <a:rPr lang="en-US" sz="2800" dirty="0"/>
              <a:t>Welcome</a:t>
            </a:r>
          </a:p>
          <a:p>
            <a:pPr marL="0" indent="0">
              <a:buNone/>
            </a:pPr>
            <a:endParaRPr lang="en-US" sz="2800" dirty="0"/>
          </a:p>
          <a:p>
            <a:r>
              <a:rPr lang="en-US" sz="2800" dirty="0"/>
              <a:t>Opening Remarks </a:t>
            </a:r>
          </a:p>
        </p:txBody>
      </p:sp>
    </p:spTree>
    <p:extLst>
      <p:ext uri="{BB962C8B-B14F-4D97-AF65-F5344CB8AC3E}">
        <p14:creationId xmlns:p14="http://schemas.microsoft.com/office/powerpoint/2010/main" val="3738435332"/>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660400"/>
            <a:ext cx="11700933" cy="508000"/>
          </a:xfrm>
        </p:spPr>
        <p:txBody>
          <a:bodyPr/>
          <a:lstStyle/>
          <a:p>
            <a:r>
              <a:rPr lang="en-US" dirty="0"/>
              <a:t>Flash Flooding (Natural Caused)</a:t>
            </a:r>
          </a:p>
        </p:txBody>
      </p:sp>
      <p:graphicFrame>
        <p:nvGraphicFramePr>
          <p:cNvPr id="2" name="Table 1" descr="Description of the hazard of naturally occurring Flash Flooding, historical occurrences, and possibility of future occurrences." title="Flash Flooding Hazard Profile">
            <a:extLst>
              <a:ext uri="{FF2B5EF4-FFF2-40B4-BE49-F238E27FC236}">
                <a16:creationId xmlns:a16="http://schemas.microsoft.com/office/drawing/2014/main" xmlns="" id="{6EE64021-291D-EA41-4871-8208C1C61912}"/>
              </a:ext>
            </a:extLst>
          </p:cNvPr>
          <p:cNvGraphicFramePr>
            <a:graphicFrameLocks noGrp="1"/>
          </p:cNvGraphicFramePr>
          <p:nvPr>
            <p:extLst>
              <p:ext uri="{D42A27DB-BD31-4B8C-83A1-F6EECF244321}">
                <p14:modId xmlns:p14="http://schemas.microsoft.com/office/powerpoint/2010/main" val="1247158050"/>
              </p:ext>
            </p:extLst>
          </p:nvPr>
        </p:nvGraphicFramePr>
        <p:xfrm>
          <a:off x="990600" y="1752600"/>
          <a:ext cx="10134600" cy="5003871"/>
        </p:xfrm>
        <a:graphic>
          <a:graphicData uri="http://schemas.openxmlformats.org/drawingml/2006/table">
            <a:tbl>
              <a:tblPr firstRow="1" firstCol="1" bandRow="1">
                <a:tableStyleId>{5C22544A-7EE6-4342-B048-85BDC9FD1C3A}</a:tableStyleId>
              </a:tblPr>
              <a:tblGrid>
                <a:gridCol w="2043180">
                  <a:extLst>
                    <a:ext uri="{9D8B030D-6E8A-4147-A177-3AD203B41FA5}">
                      <a16:colId xmlns:a16="http://schemas.microsoft.com/office/drawing/2014/main" xmlns="" val="3587129187"/>
                    </a:ext>
                  </a:extLst>
                </a:gridCol>
                <a:gridCol w="8091420">
                  <a:extLst>
                    <a:ext uri="{9D8B030D-6E8A-4147-A177-3AD203B41FA5}">
                      <a16:colId xmlns:a16="http://schemas.microsoft.com/office/drawing/2014/main" xmlns="" val="942916454"/>
                    </a:ext>
                  </a:extLst>
                </a:gridCol>
              </a:tblGrid>
              <a:tr h="1132911">
                <a:tc>
                  <a:txBody>
                    <a:bodyPr/>
                    <a:lstStyle/>
                    <a:p>
                      <a:pPr marL="0" marR="0" algn="ctr">
                        <a:spcBef>
                          <a:spcPts val="600"/>
                        </a:spcBef>
                        <a:spcAft>
                          <a:spcPts val="600"/>
                        </a:spcAft>
                      </a:pPr>
                      <a:r>
                        <a:rPr lang="en-US" sz="1600" b="1" dirty="0">
                          <a:solidFill>
                            <a:srgbClr val="0C0C0C"/>
                          </a:solidFill>
                          <a:effectLst/>
                          <a:latin typeface="+mn-lt"/>
                        </a:rPr>
                        <a:t>Hazard </a:t>
                      </a:r>
                      <a:r>
                        <a:rPr lang="en-US" sz="1600" b="1" dirty="0" smtClean="0">
                          <a:solidFill>
                            <a:srgbClr val="0C0C0C"/>
                          </a:solidFill>
                          <a:effectLst/>
                          <a:latin typeface="+mn-lt"/>
                        </a:rPr>
                        <a:t>Description</a:t>
                      </a:r>
                      <a:endParaRPr lang="en-US" sz="1600" b="1"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lvl="0" indent="0" algn="l"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n-US" sz="1600" b="0" kern="1200" dirty="0">
                          <a:solidFill>
                            <a:srgbClr val="0C0C0C"/>
                          </a:solidFill>
                          <a:effectLst/>
                          <a:latin typeface="+mn-lt"/>
                          <a:ea typeface="+mn-ea"/>
                          <a:cs typeface="+mn-cs"/>
                        </a:rPr>
                        <a:t>Flooding begins within 6 hours, often within three hours, of the heavy rainfall (or other cause).  Flash Floods are caused due to extremely heavy rain from thunderstorms.  In addition, flash flooding can occur due to dam or levee breaks, mudslides, and debris </a:t>
                      </a:r>
                    </a:p>
                  </a:txBody>
                  <a:tcPr marL="68580" marR="68580" marT="0" marB="0" anchor="ctr">
                    <a:solidFill>
                      <a:schemeClr val="bg1">
                        <a:lumMod val="95000"/>
                      </a:schemeClr>
                    </a:solidFill>
                  </a:tcPr>
                </a:tc>
                <a:extLst>
                  <a:ext uri="{0D108BD9-81ED-4DB2-BD59-A6C34878D82A}">
                    <a16:rowId xmlns:a16="http://schemas.microsoft.com/office/drawing/2014/main" xmlns="" val="2079467996"/>
                  </a:ext>
                </a:extLst>
              </a:tr>
              <a:tr h="416418">
                <a:tc>
                  <a:txBody>
                    <a:bodyPr/>
                    <a:lstStyle/>
                    <a:p>
                      <a:pPr marL="0" marR="0" algn="ctr">
                        <a:spcBef>
                          <a:spcPts val="600"/>
                        </a:spcBef>
                        <a:spcAft>
                          <a:spcPts val="600"/>
                        </a:spcAft>
                      </a:pPr>
                      <a:r>
                        <a:rPr lang="en-US" sz="1600" b="1" dirty="0">
                          <a:solidFill>
                            <a:srgbClr val="0C0C0C"/>
                          </a:solidFill>
                          <a:effectLst/>
                          <a:latin typeface="+mn-lt"/>
                          <a:ea typeface="Calibri" panose="020F0502020204030204" pitchFamily="34" charset="0"/>
                          <a:cs typeface="Times New Roman" panose="02020603050405020304" pitchFamily="18" charset="0"/>
                        </a:rPr>
                        <a:t>Historical Occurrences </a:t>
                      </a:r>
                    </a:p>
                  </a:txBody>
                  <a:tcPr marL="68580" marR="68580" marT="0" marB="0" anchor="ctr">
                    <a:solidFill>
                      <a:schemeClr val="bg1">
                        <a:lumMod val="85000"/>
                      </a:schemeClr>
                    </a:solidFill>
                  </a:tcPr>
                </a:tc>
                <a:tc>
                  <a:txBody>
                    <a:bodyPr/>
                    <a:lstStyle/>
                    <a:p>
                      <a:pPr marL="0" marR="9525" lvl="0" indent="0" algn="l"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endParaRPr lang="en-US" sz="1600" b="0" kern="1200" dirty="0" smtClean="0">
                        <a:solidFill>
                          <a:srgbClr val="0C0C0C"/>
                        </a:solidFill>
                        <a:effectLst/>
                        <a:latin typeface="+mn-lt"/>
                        <a:ea typeface="+mn-ea"/>
                        <a:cs typeface="+mn-cs"/>
                      </a:endParaRPr>
                    </a:p>
                    <a:p>
                      <a:pPr marL="0" marR="9525" lvl="0" indent="0" algn="l"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n-US" sz="1600" b="0" kern="1200" dirty="0" smtClean="0">
                          <a:solidFill>
                            <a:srgbClr val="0C0C0C"/>
                          </a:solidFill>
                          <a:effectLst/>
                          <a:latin typeface="+mn-lt"/>
                          <a:ea typeface="+mn-ea"/>
                          <a:cs typeface="+mn-cs"/>
                        </a:rPr>
                        <a:t>Richmond </a:t>
                      </a:r>
                      <a:r>
                        <a:rPr lang="en-US" sz="1600" b="0" kern="1200" dirty="0">
                          <a:solidFill>
                            <a:srgbClr val="0C0C0C"/>
                          </a:solidFill>
                          <a:effectLst/>
                          <a:latin typeface="+mn-lt"/>
                          <a:ea typeface="+mn-ea"/>
                          <a:cs typeface="+mn-cs"/>
                        </a:rPr>
                        <a:t>has experienced twelve flash flooding events since 1950, resulting in a recurrence interval of one flood event every four years</a:t>
                      </a:r>
                      <a:r>
                        <a:rPr lang="en-US" sz="1600" b="0" kern="1200" dirty="0" smtClean="0">
                          <a:solidFill>
                            <a:srgbClr val="0C0C0C"/>
                          </a:solidFill>
                          <a:effectLst/>
                          <a:latin typeface="+mn-lt"/>
                          <a:ea typeface="+mn-ea"/>
                          <a:cs typeface="+mn-cs"/>
                        </a:rPr>
                        <a:t>.</a:t>
                      </a:r>
                      <a:endParaRPr lang="en-US" sz="1600" b="0" kern="1200" dirty="0">
                        <a:solidFill>
                          <a:srgbClr val="0C0C0C"/>
                        </a:solidFill>
                        <a:effectLst/>
                        <a:latin typeface="+mn-lt"/>
                        <a:ea typeface="+mn-ea"/>
                        <a:cs typeface="+mn-cs"/>
                      </a:endParaRPr>
                    </a:p>
                    <a:p>
                      <a:pPr marL="0" marR="9525" lvl="0" indent="0" algn="l"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endParaRPr lang="en-US" sz="1600" b="0" kern="1200" dirty="0" smtClean="0">
                        <a:solidFill>
                          <a:srgbClr val="0C0C0C"/>
                        </a:solidFill>
                        <a:effectLst/>
                        <a:latin typeface="+mn-lt"/>
                        <a:ea typeface="+mn-ea"/>
                        <a:cs typeface="+mn-cs"/>
                      </a:endParaRPr>
                    </a:p>
                  </a:txBody>
                  <a:tcPr marL="68580" marR="68580" marT="0" marB="0" anchor="ctr">
                    <a:solidFill>
                      <a:schemeClr val="bg1">
                        <a:lumMod val="95000"/>
                      </a:schemeClr>
                    </a:solidFill>
                  </a:tcPr>
                </a:tc>
                <a:extLst>
                  <a:ext uri="{0D108BD9-81ED-4DB2-BD59-A6C34878D82A}">
                    <a16:rowId xmlns:a16="http://schemas.microsoft.com/office/drawing/2014/main" xmlns="" val="1705529467"/>
                  </a:ext>
                </a:extLst>
              </a:tr>
              <a:tr h="1838191">
                <a:tc>
                  <a:txBody>
                    <a:bodyPr/>
                    <a:lstStyle/>
                    <a:p>
                      <a:pPr marL="0" marR="0" algn="ctr">
                        <a:spcBef>
                          <a:spcPts val="600"/>
                        </a:spcBef>
                        <a:spcAft>
                          <a:spcPts val="600"/>
                        </a:spcAft>
                      </a:pPr>
                      <a:r>
                        <a:rPr lang="en-US" sz="1600" b="1" dirty="0">
                          <a:solidFill>
                            <a:srgbClr val="0C0C0C"/>
                          </a:solidFill>
                          <a:effectLst/>
                          <a:latin typeface="+mn-lt"/>
                          <a:ea typeface="Calibri" panose="020F0502020204030204" pitchFamily="34" charset="0"/>
                          <a:cs typeface="Times New Roman" panose="02020603050405020304" pitchFamily="18" charset="0"/>
                        </a:rPr>
                        <a:t>Future </a:t>
                      </a:r>
                      <a:r>
                        <a:rPr lang="en-US" sz="1600" b="1" dirty="0" smtClean="0">
                          <a:solidFill>
                            <a:srgbClr val="0C0C0C"/>
                          </a:solidFill>
                          <a:effectLst/>
                          <a:latin typeface="+mn-lt"/>
                          <a:ea typeface="Calibri" panose="020F0502020204030204" pitchFamily="34" charset="0"/>
                          <a:cs typeface="Times New Roman" panose="02020603050405020304" pitchFamily="18" charset="0"/>
                        </a:rPr>
                        <a:t>Occurrences</a:t>
                      </a:r>
                      <a:endParaRPr lang="en-US" sz="1600" b="1"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285750" marR="9525"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1600" b="0" kern="1200" dirty="0">
                          <a:solidFill>
                            <a:srgbClr val="0C0C0C"/>
                          </a:solidFill>
                          <a:effectLst/>
                          <a:latin typeface="+mn-lt"/>
                          <a:ea typeface="+mn-ea"/>
                          <a:cs typeface="+mn-cs"/>
                        </a:rPr>
                        <a:t>The Monroe Park campus is located on FEMA’s Flood Insurance Rate Maps in a “Zone X,” which designates areas of minimal flooding.  The MCV Campus is also found in Zone X.  Additionally, none of the VCU buildings included in the hazard analysis are classified as Repetitive Loss properties within FEMA’s National Flood Insurance </a:t>
                      </a:r>
                      <a:r>
                        <a:rPr lang="en-US" sz="1600" b="0" kern="1200" dirty="0" smtClean="0">
                          <a:solidFill>
                            <a:srgbClr val="0C0C0C"/>
                          </a:solidFill>
                          <a:effectLst/>
                          <a:latin typeface="+mn-lt"/>
                          <a:ea typeface="+mn-ea"/>
                          <a:cs typeface="+mn-cs"/>
                        </a:rPr>
                        <a:t>Program.</a:t>
                      </a:r>
                      <a:endParaRPr lang="en-US" sz="1600" b="0" kern="1200" dirty="0">
                        <a:solidFill>
                          <a:srgbClr val="0C0C0C"/>
                        </a:solidFill>
                        <a:effectLst/>
                        <a:latin typeface="+mn-lt"/>
                        <a:ea typeface="+mn-ea"/>
                        <a:cs typeface="+mn-cs"/>
                      </a:endParaRPr>
                    </a:p>
                    <a:p>
                      <a:pPr marL="285750" marR="9525"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1600" b="0" kern="1200" dirty="0">
                          <a:solidFill>
                            <a:srgbClr val="0C0C0C"/>
                          </a:solidFill>
                          <a:effectLst/>
                          <a:latin typeface="+mn-lt"/>
                          <a:ea typeface="+mn-ea"/>
                          <a:cs typeface="+mn-cs"/>
                        </a:rPr>
                        <a:t>The Richmond-Crater Hazard Mitigation Hazus data shows only nine areas in downtown Richmond that are moderate risk for flooding which could affect VCU campus. Since VCU is self-insured, they are not required to participate in the National Flooding Insurance Plan (NFIP) and therefore do not track repetitive loss </a:t>
                      </a:r>
                      <a:r>
                        <a:rPr lang="en-US" sz="1600" b="0" kern="1200" dirty="0" smtClean="0">
                          <a:solidFill>
                            <a:srgbClr val="0C0C0C"/>
                          </a:solidFill>
                          <a:effectLst/>
                          <a:latin typeface="+mn-lt"/>
                          <a:ea typeface="+mn-ea"/>
                          <a:cs typeface="+mn-cs"/>
                        </a:rPr>
                        <a:t>properties.</a:t>
                      </a:r>
                      <a:endParaRPr lang="en-US" sz="1600" b="0"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xmlns="" val="3136722096"/>
                  </a:ext>
                </a:extLst>
              </a:tr>
            </a:tbl>
          </a:graphicData>
        </a:graphic>
      </p:graphicFrame>
    </p:spTree>
    <p:extLst>
      <p:ext uri="{BB962C8B-B14F-4D97-AF65-F5344CB8AC3E}">
        <p14:creationId xmlns:p14="http://schemas.microsoft.com/office/powerpoint/2010/main" val="4180299742"/>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660400"/>
            <a:ext cx="11700933" cy="508000"/>
          </a:xfrm>
        </p:spPr>
        <p:txBody>
          <a:bodyPr/>
          <a:lstStyle/>
          <a:p>
            <a:r>
              <a:rPr lang="en-US" dirty="0"/>
              <a:t>Flash Flooding (Human Caused)</a:t>
            </a:r>
          </a:p>
        </p:txBody>
      </p:sp>
      <p:graphicFrame>
        <p:nvGraphicFramePr>
          <p:cNvPr id="2" name="Table 1" descr="Description of historical human caused flash flooding occurances." title="Flash Flooding Hazard Profile">
            <a:extLst>
              <a:ext uri="{FF2B5EF4-FFF2-40B4-BE49-F238E27FC236}">
                <a16:creationId xmlns:a16="http://schemas.microsoft.com/office/drawing/2014/main" xmlns="" id="{6EE64021-291D-EA41-4871-8208C1C61912}"/>
              </a:ext>
            </a:extLst>
          </p:cNvPr>
          <p:cNvGraphicFramePr>
            <a:graphicFrameLocks noGrp="1"/>
          </p:cNvGraphicFramePr>
          <p:nvPr>
            <p:extLst>
              <p:ext uri="{D42A27DB-BD31-4B8C-83A1-F6EECF244321}">
                <p14:modId xmlns:p14="http://schemas.microsoft.com/office/powerpoint/2010/main" val="4233502804"/>
              </p:ext>
            </p:extLst>
          </p:nvPr>
        </p:nvGraphicFramePr>
        <p:xfrm>
          <a:off x="838200" y="2971800"/>
          <a:ext cx="10134600" cy="1859280"/>
        </p:xfrm>
        <a:graphic>
          <a:graphicData uri="http://schemas.openxmlformats.org/drawingml/2006/table">
            <a:tbl>
              <a:tblPr firstRow="1" firstCol="1" bandRow="1">
                <a:tableStyleId>{5C22544A-7EE6-4342-B048-85BDC9FD1C3A}</a:tableStyleId>
              </a:tblPr>
              <a:tblGrid>
                <a:gridCol w="2043180">
                  <a:extLst>
                    <a:ext uri="{9D8B030D-6E8A-4147-A177-3AD203B41FA5}">
                      <a16:colId xmlns:a16="http://schemas.microsoft.com/office/drawing/2014/main" xmlns="" val="3587129187"/>
                    </a:ext>
                  </a:extLst>
                </a:gridCol>
                <a:gridCol w="8091420">
                  <a:extLst>
                    <a:ext uri="{9D8B030D-6E8A-4147-A177-3AD203B41FA5}">
                      <a16:colId xmlns:a16="http://schemas.microsoft.com/office/drawing/2014/main" xmlns="" val="942916454"/>
                    </a:ext>
                  </a:extLst>
                </a:gridCol>
              </a:tblGrid>
              <a:tr h="695889">
                <a:tc>
                  <a:txBody>
                    <a:bodyPr/>
                    <a:lstStyle/>
                    <a:p>
                      <a:pPr marL="0" marR="0" algn="l">
                        <a:spcBef>
                          <a:spcPts val="600"/>
                        </a:spcBef>
                        <a:spcAft>
                          <a:spcPts val="600"/>
                        </a:spcAft>
                      </a:pPr>
                      <a:r>
                        <a:rPr lang="en-US" sz="1600" b="1" dirty="0">
                          <a:solidFill>
                            <a:srgbClr val="0C0C0C"/>
                          </a:solidFill>
                          <a:effectLst/>
                          <a:latin typeface="+mn-lt"/>
                          <a:ea typeface="Calibri" panose="020F0502020204030204" pitchFamily="34" charset="0"/>
                          <a:cs typeface="Times New Roman" panose="02020603050405020304" pitchFamily="18" charset="0"/>
                        </a:rPr>
                        <a:t>Historical Occurrences </a:t>
                      </a:r>
                    </a:p>
                  </a:txBody>
                  <a:tcPr marL="68580" marR="68580" marT="0" marB="0" anchor="ctr">
                    <a:solidFill>
                      <a:schemeClr val="bg1">
                        <a:lumMod val="75000"/>
                      </a:schemeClr>
                    </a:solidFill>
                  </a:tcPr>
                </a:tc>
                <a:tc>
                  <a:txBody>
                    <a:bodyPr/>
                    <a:lstStyle/>
                    <a:p>
                      <a:pPr marL="0" marR="9525" lvl="0" indent="0" algn="l"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n-US" sz="1600" b="0" kern="1200" dirty="0">
                          <a:solidFill>
                            <a:srgbClr val="0C0C0C"/>
                          </a:solidFill>
                          <a:effectLst/>
                          <a:latin typeface="+mn-lt"/>
                          <a:ea typeface="+mn-ea"/>
                          <a:cs typeface="+mn-cs"/>
                        </a:rPr>
                        <a:t>In addition to flooding from weather related events, VCU has also experienced flooding of campus facilities that are results of human error.  The flooding of the third-level basement of Sanger Hall </a:t>
                      </a:r>
                      <a:r>
                        <a:rPr lang="en-US" sz="1600" b="0" kern="1200" dirty="0" smtClean="0">
                          <a:solidFill>
                            <a:srgbClr val="0C0C0C"/>
                          </a:solidFill>
                          <a:effectLst/>
                          <a:latin typeface="+mn-lt"/>
                          <a:ea typeface="+mn-ea"/>
                          <a:cs typeface="+mn-cs"/>
                        </a:rPr>
                        <a:t>resulted </a:t>
                      </a:r>
                      <a:r>
                        <a:rPr lang="en-US" sz="1600" b="0" kern="1200" dirty="0">
                          <a:solidFill>
                            <a:srgbClr val="0C0C0C"/>
                          </a:solidFill>
                          <a:effectLst/>
                          <a:latin typeface="+mn-lt"/>
                          <a:ea typeface="+mn-ea"/>
                          <a:cs typeface="+mn-cs"/>
                        </a:rPr>
                        <a:t>in about $6 million in damages, but because Virginia public institutions are self-insured for damages up to $4 million, VCU’s private insurance company will foot the remainder of the bill. These costs do not reflect the damage to VCU’s research and reputation.</a:t>
                      </a:r>
                    </a:p>
                    <a:p>
                      <a:pPr marL="285750" marR="9525" lvl="0" indent="-285750" algn="l">
                        <a:spcBef>
                          <a:spcPts val="600"/>
                        </a:spcBef>
                        <a:spcAft>
                          <a:spcPts val="600"/>
                        </a:spcAft>
                        <a:buFont typeface="Wingdings" panose="05000000000000000000" pitchFamily="2" charset="2"/>
                        <a:buChar char="§"/>
                      </a:pPr>
                      <a:endParaRPr lang="en-US" sz="1600" b="1"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xmlns="" val="1705529467"/>
                  </a:ext>
                </a:extLst>
              </a:tr>
            </a:tbl>
          </a:graphicData>
        </a:graphic>
      </p:graphicFrame>
    </p:spTree>
    <p:extLst>
      <p:ext uri="{BB962C8B-B14F-4D97-AF65-F5344CB8AC3E}">
        <p14:creationId xmlns:p14="http://schemas.microsoft.com/office/powerpoint/2010/main" val="647694808"/>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Fire</a:t>
            </a:r>
          </a:p>
        </p:txBody>
      </p:sp>
      <p:graphicFrame>
        <p:nvGraphicFramePr>
          <p:cNvPr id="2" name="Table 1" title="Fire Hazard Profle">
            <a:extLst>
              <a:ext uri="{FF2B5EF4-FFF2-40B4-BE49-F238E27FC236}">
                <a16:creationId xmlns:a16="http://schemas.microsoft.com/office/drawing/2014/main" xmlns="" id="{CC32056E-0E44-9CD5-C214-0B3BFF58A405}"/>
              </a:ext>
            </a:extLst>
          </p:cNvPr>
          <p:cNvGraphicFramePr>
            <a:graphicFrameLocks noGrp="1"/>
          </p:cNvGraphicFramePr>
          <p:nvPr>
            <p:extLst>
              <p:ext uri="{D42A27DB-BD31-4B8C-83A1-F6EECF244321}">
                <p14:modId xmlns:p14="http://schemas.microsoft.com/office/powerpoint/2010/main" val="1605660515"/>
              </p:ext>
            </p:extLst>
          </p:nvPr>
        </p:nvGraphicFramePr>
        <p:xfrm>
          <a:off x="838200" y="2286000"/>
          <a:ext cx="10134600" cy="4072796"/>
        </p:xfrm>
        <a:graphic>
          <a:graphicData uri="http://schemas.openxmlformats.org/drawingml/2006/table">
            <a:tbl>
              <a:tblPr firstRow="1" firstCol="1" bandRow="1">
                <a:tableStyleId>{5C22544A-7EE6-4342-B048-85BDC9FD1C3A}</a:tableStyleId>
              </a:tblPr>
              <a:tblGrid>
                <a:gridCol w="2043180">
                  <a:extLst>
                    <a:ext uri="{9D8B030D-6E8A-4147-A177-3AD203B41FA5}">
                      <a16:colId xmlns:a16="http://schemas.microsoft.com/office/drawing/2014/main" xmlns="" val="3587129187"/>
                    </a:ext>
                  </a:extLst>
                </a:gridCol>
                <a:gridCol w="8091420">
                  <a:extLst>
                    <a:ext uri="{9D8B030D-6E8A-4147-A177-3AD203B41FA5}">
                      <a16:colId xmlns:a16="http://schemas.microsoft.com/office/drawing/2014/main" xmlns="" val="942916454"/>
                    </a:ext>
                  </a:extLst>
                </a:gridCol>
              </a:tblGrid>
              <a:tr h="1132911">
                <a:tc>
                  <a:txBody>
                    <a:bodyPr/>
                    <a:lstStyle/>
                    <a:p>
                      <a:pPr marL="0" marR="0" algn="ctr">
                        <a:spcBef>
                          <a:spcPts val="600"/>
                        </a:spcBef>
                        <a:spcAft>
                          <a:spcPts val="600"/>
                        </a:spcAft>
                      </a:pPr>
                      <a:r>
                        <a:rPr lang="en-US" sz="1600" b="1" dirty="0">
                          <a:solidFill>
                            <a:srgbClr val="0C0C0C"/>
                          </a:solidFill>
                          <a:effectLst/>
                          <a:latin typeface="+mn-lt"/>
                        </a:rPr>
                        <a:t>Hazard </a:t>
                      </a:r>
                      <a:r>
                        <a:rPr lang="en-US" sz="1600" b="1" dirty="0" smtClean="0">
                          <a:solidFill>
                            <a:srgbClr val="0C0C0C"/>
                          </a:solidFill>
                          <a:effectLst/>
                          <a:latin typeface="+mn-lt"/>
                        </a:rPr>
                        <a:t>Description</a:t>
                      </a:r>
                      <a:endParaRPr lang="en-US" sz="1600" b="1"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lvl="0" indent="0" algn="l"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n-US" sz="1600" b="0" kern="1200" dirty="0">
                          <a:solidFill>
                            <a:srgbClr val="0C0C0C"/>
                          </a:solidFill>
                          <a:effectLst/>
                          <a:latin typeface="+mn-lt"/>
                          <a:ea typeface="+mn-ea"/>
                          <a:cs typeface="+mn-cs"/>
                        </a:rPr>
                        <a:t>VCU has over 250 buildings and facilities centered in downtown Richmond, and their proximity to other buildings makes structure fires complicated.  VCU houses year-round students, making student housing more susceptible to small kitchen fires.  Cooking equipment is the most common cause of home structure fires, and heating equipment is the second common cause.</a:t>
                      </a:r>
                    </a:p>
                  </a:txBody>
                  <a:tcPr marL="68580" marR="68580" marT="0" marB="0" anchor="ctr">
                    <a:solidFill>
                      <a:schemeClr val="bg1">
                        <a:lumMod val="95000"/>
                      </a:schemeClr>
                    </a:solidFill>
                  </a:tcPr>
                </a:tc>
                <a:extLst>
                  <a:ext uri="{0D108BD9-81ED-4DB2-BD59-A6C34878D82A}">
                    <a16:rowId xmlns:a16="http://schemas.microsoft.com/office/drawing/2014/main" xmlns="" val="2079467996"/>
                  </a:ext>
                </a:extLst>
              </a:tr>
              <a:tr h="1015405">
                <a:tc>
                  <a:txBody>
                    <a:bodyPr/>
                    <a:lstStyle/>
                    <a:p>
                      <a:pPr marL="0" marR="0" algn="ctr">
                        <a:spcBef>
                          <a:spcPts val="600"/>
                        </a:spcBef>
                        <a:spcAft>
                          <a:spcPts val="600"/>
                        </a:spcAft>
                      </a:pPr>
                      <a:r>
                        <a:rPr lang="en-US" sz="1600" b="1" dirty="0">
                          <a:solidFill>
                            <a:srgbClr val="0C0C0C"/>
                          </a:solidFill>
                          <a:effectLst/>
                          <a:latin typeface="+mn-lt"/>
                          <a:ea typeface="Calibri" panose="020F0502020204030204" pitchFamily="34" charset="0"/>
                          <a:cs typeface="Times New Roman" panose="02020603050405020304" pitchFamily="18" charset="0"/>
                        </a:rPr>
                        <a:t>Historical Occurrences </a:t>
                      </a:r>
                    </a:p>
                  </a:txBody>
                  <a:tcPr marL="68580" marR="68580" marT="0" marB="0" anchor="ctr">
                    <a:solidFill>
                      <a:schemeClr val="bg1">
                        <a:lumMod val="85000"/>
                      </a:schemeClr>
                    </a:solidFill>
                  </a:tcPr>
                </a:tc>
                <a:tc>
                  <a:txBody>
                    <a:bodyPr/>
                    <a:lstStyle/>
                    <a:p>
                      <a:pPr marL="0" marR="9525" lvl="0" indent="0" algn="l"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n-US" sz="1600" b="0" kern="1200" dirty="0">
                          <a:solidFill>
                            <a:srgbClr val="0C0C0C"/>
                          </a:solidFill>
                          <a:effectLst/>
                          <a:latin typeface="+mn-lt"/>
                          <a:ea typeface="+mn-ea"/>
                          <a:cs typeface="+mn-cs"/>
                        </a:rPr>
                        <a:t>Fires occur in buildings on the University campus once per year, most often in residential spaces.  Despite their frequency, the fires caused minor damage.  Thirteen structure fires have occurred since 2017, resulting in over $200 thousand in damage, of which $</a:t>
                      </a:r>
                      <a:r>
                        <a:rPr lang="en-US" sz="1600" b="0" kern="1200" dirty="0" smtClean="0">
                          <a:solidFill>
                            <a:srgbClr val="0C0C0C"/>
                          </a:solidFill>
                          <a:effectLst/>
                          <a:latin typeface="+mn-lt"/>
                          <a:ea typeface="+mn-ea"/>
                          <a:cs typeface="+mn-cs"/>
                        </a:rPr>
                        <a:t>50</a:t>
                      </a:r>
                      <a:r>
                        <a:rPr lang="en-US" sz="1600" b="0" kern="1200" baseline="0" dirty="0" smtClean="0">
                          <a:solidFill>
                            <a:srgbClr val="0C0C0C"/>
                          </a:solidFill>
                          <a:effectLst/>
                          <a:latin typeface="+mn-lt"/>
                          <a:ea typeface="+mn-ea"/>
                          <a:cs typeface="+mn-cs"/>
                        </a:rPr>
                        <a:t> thousand</a:t>
                      </a:r>
                      <a:r>
                        <a:rPr lang="en-US" sz="1600" b="0" kern="1200" dirty="0" smtClean="0">
                          <a:solidFill>
                            <a:srgbClr val="0C0C0C"/>
                          </a:solidFill>
                          <a:effectLst/>
                          <a:latin typeface="+mn-lt"/>
                          <a:ea typeface="+mn-ea"/>
                          <a:cs typeface="+mn-cs"/>
                        </a:rPr>
                        <a:t> </a:t>
                      </a:r>
                      <a:r>
                        <a:rPr lang="en-US" sz="1600" b="0" kern="1200" dirty="0">
                          <a:solidFill>
                            <a:srgbClr val="0C0C0C"/>
                          </a:solidFill>
                          <a:effectLst/>
                          <a:latin typeface="+mn-lt"/>
                          <a:ea typeface="+mn-ea"/>
                          <a:cs typeface="+mn-cs"/>
                        </a:rPr>
                        <a:t>was covered by insurance. </a:t>
                      </a:r>
                    </a:p>
                  </a:txBody>
                  <a:tcPr marL="68580" marR="68580" marT="0" marB="0" anchor="ctr">
                    <a:solidFill>
                      <a:schemeClr val="bg1">
                        <a:lumMod val="95000"/>
                      </a:schemeClr>
                    </a:solidFill>
                  </a:tcPr>
                </a:tc>
                <a:extLst>
                  <a:ext uri="{0D108BD9-81ED-4DB2-BD59-A6C34878D82A}">
                    <a16:rowId xmlns:a16="http://schemas.microsoft.com/office/drawing/2014/main" xmlns="" val="1705529467"/>
                  </a:ext>
                </a:extLst>
              </a:tr>
              <a:tr h="1838191">
                <a:tc>
                  <a:txBody>
                    <a:bodyPr/>
                    <a:lstStyle/>
                    <a:p>
                      <a:pPr marL="0" marR="0" algn="ctr">
                        <a:spcBef>
                          <a:spcPts val="600"/>
                        </a:spcBef>
                        <a:spcAft>
                          <a:spcPts val="600"/>
                        </a:spcAft>
                      </a:pPr>
                      <a:r>
                        <a:rPr lang="en-US" sz="1600" b="1" dirty="0">
                          <a:solidFill>
                            <a:srgbClr val="0C0C0C"/>
                          </a:solidFill>
                          <a:effectLst/>
                          <a:latin typeface="+mn-lt"/>
                          <a:ea typeface="Calibri" panose="020F0502020204030204" pitchFamily="34" charset="0"/>
                          <a:cs typeface="Times New Roman" panose="02020603050405020304" pitchFamily="18" charset="0"/>
                        </a:rPr>
                        <a:t>Future </a:t>
                      </a:r>
                      <a:r>
                        <a:rPr lang="en-US" sz="1600" b="1" dirty="0" smtClean="0">
                          <a:solidFill>
                            <a:srgbClr val="0C0C0C"/>
                          </a:solidFill>
                          <a:effectLst/>
                          <a:latin typeface="+mn-lt"/>
                          <a:ea typeface="Calibri" panose="020F0502020204030204" pitchFamily="34" charset="0"/>
                          <a:cs typeface="Times New Roman" panose="02020603050405020304" pitchFamily="18" charset="0"/>
                        </a:rPr>
                        <a:t>Occurrences</a:t>
                      </a:r>
                      <a:endParaRPr lang="en-US" sz="1600" b="1"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9525" lvl="0" indent="0" algn="l"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n-US" sz="1600" b="0" kern="1200" dirty="0">
                          <a:solidFill>
                            <a:srgbClr val="0C0C0C"/>
                          </a:solidFill>
                          <a:effectLst/>
                          <a:latin typeface="+mn-lt"/>
                          <a:ea typeface="+mn-ea"/>
                          <a:cs typeface="+mn-cs"/>
                        </a:rPr>
                        <a:t>Campus fires will continue to be highly likely; however, these incidents will have a minor impact on the campus.  Most buildings have fire detection and suppression systems inspected according to applicable codes.</a:t>
                      </a:r>
                      <a:endParaRPr lang="en-US" sz="1600" b="0"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xmlns="" val="3136722096"/>
                  </a:ext>
                </a:extLst>
              </a:tr>
            </a:tbl>
          </a:graphicData>
        </a:graphic>
      </p:graphicFrame>
    </p:spTree>
    <p:extLst>
      <p:ext uri="{BB962C8B-B14F-4D97-AF65-F5344CB8AC3E}">
        <p14:creationId xmlns:p14="http://schemas.microsoft.com/office/powerpoint/2010/main" val="3104586106"/>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Hazmat</a:t>
            </a:r>
          </a:p>
        </p:txBody>
      </p:sp>
      <p:graphicFrame>
        <p:nvGraphicFramePr>
          <p:cNvPr id="2" name="Table 1" descr="Description of the hazards and risks associated with hazardous materials, historical occurrences, and possibility of future occurrences." title="Hazardous Materials (HAZMAT) Hazard Profile">
            <a:extLst>
              <a:ext uri="{FF2B5EF4-FFF2-40B4-BE49-F238E27FC236}">
                <a16:creationId xmlns:a16="http://schemas.microsoft.com/office/drawing/2014/main" xmlns="" id="{CC32056E-0E44-9CD5-C214-0B3BFF58A405}"/>
              </a:ext>
            </a:extLst>
          </p:cNvPr>
          <p:cNvGraphicFramePr>
            <a:graphicFrameLocks noGrp="1"/>
          </p:cNvGraphicFramePr>
          <p:nvPr>
            <p:extLst>
              <p:ext uri="{D42A27DB-BD31-4B8C-83A1-F6EECF244321}">
                <p14:modId xmlns:p14="http://schemas.microsoft.com/office/powerpoint/2010/main" val="2876165171"/>
              </p:ext>
            </p:extLst>
          </p:nvPr>
        </p:nvGraphicFramePr>
        <p:xfrm>
          <a:off x="762000" y="2362200"/>
          <a:ext cx="10134600" cy="3855064"/>
        </p:xfrm>
        <a:graphic>
          <a:graphicData uri="http://schemas.openxmlformats.org/drawingml/2006/table">
            <a:tbl>
              <a:tblPr firstRow="1" firstCol="1" bandRow="1">
                <a:tableStyleId>{5C22544A-7EE6-4342-B048-85BDC9FD1C3A}</a:tableStyleId>
              </a:tblPr>
              <a:tblGrid>
                <a:gridCol w="2043180">
                  <a:extLst>
                    <a:ext uri="{9D8B030D-6E8A-4147-A177-3AD203B41FA5}">
                      <a16:colId xmlns:a16="http://schemas.microsoft.com/office/drawing/2014/main" xmlns="" val="3587129187"/>
                    </a:ext>
                  </a:extLst>
                </a:gridCol>
                <a:gridCol w="8091420">
                  <a:extLst>
                    <a:ext uri="{9D8B030D-6E8A-4147-A177-3AD203B41FA5}">
                      <a16:colId xmlns:a16="http://schemas.microsoft.com/office/drawing/2014/main" xmlns="" val="942916454"/>
                    </a:ext>
                  </a:extLst>
                </a:gridCol>
              </a:tblGrid>
              <a:tr h="1021244">
                <a:tc>
                  <a:txBody>
                    <a:bodyPr/>
                    <a:lstStyle/>
                    <a:p>
                      <a:pPr marL="0" marR="0" algn="ctr">
                        <a:spcBef>
                          <a:spcPts val="600"/>
                        </a:spcBef>
                        <a:spcAft>
                          <a:spcPts val="600"/>
                        </a:spcAft>
                      </a:pPr>
                      <a:r>
                        <a:rPr lang="en-US" sz="1600" b="1" dirty="0">
                          <a:solidFill>
                            <a:srgbClr val="0C0C0C"/>
                          </a:solidFill>
                          <a:effectLst/>
                          <a:latin typeface="+mn-lt"/>
                        </a:rPr>
                        <a:t>Hazard </a:t>
                      </a:r>
                      <a:r>
                        <a:rPr lang="en-US" sz="1600" b="1" dirty="0" smtClean="0">
                          <a:solidFill>
                            <a:srgbClr val="0C0C0C"/>
                          </a:solidFill>
                          <a:effectLst/>
                          <a:latin typeface="+mn-lt"/>
                        </a:rPr>
                        <a:t>Description</a:t>
                      </a:r>
                      <a:endParaRPr lang="en-US" sz="1600" b="1"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lvl="0" indent="0" algn="l"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n-US" sz="1600" b="0" kern="1200" dirty="0">
                          <a:solidFill>
                            <a:srgbClr val="0C0C0C"/>
                          </a:solidFill>
                          <a:effectLst/>
                          <a:latin typeface="+mn-lt"/>
                          <a:ea typeface="+mn-ea"/>
                          <a:cs typeface="+mn-cs"/>
                        </a:rPr>
                        <a:t>Hazardous materials (HazMat) are any substances or materials that could adversely affect the health and safety of the public, handlers, property, or the environment.  HazMat substances are often subject to health and safety </a:t>
                      </a:r>
                      <a:r>
                        <a:rPr lang="en-US" sz="1600" b="0" kern="1200" dirty="0" smtClean="0">
                          <a:solidFill>
                            <a:srgbClr val="0C0C0C"/>
                          </a:solidFill>
                          <a:effectLst/>
                          <a:latin typeface="+mn-lt"/>
                          <a:ea typeface="+mn-ea"/>
                          <a:cs typeface="+mn-cs"/>
                        </a:rPr>
                        <a:t>regulations.</a:t>
                      </a:r>
                      <a:endParaRPr lang="en-US" sz="1600" b="0" kern="1200" dirty="0">
                        <a:solidFill>
                          <a:srgbClr val="0C0C0C"/>
                        </a:solidFill>
                        <a:effectLst/>
                        <a:latin typeface="+mn-lt"/>
                        <a:ea typeface="+mn-ea"/>
                        <a:cs typeface="+mn-cs"/>
                      </a:endParaRPr>
                    </a:p>
                  </a:txBody>
                  <a:tcPr marL="68580" marR="68580" marT="0" marB="0" anchor="ctr">
                    <a:solidFill>
                      <a:schemeClr val="bg1">
                        <a:lumMod val="95000"/>
                      </a:schemeClr>
                    </a:solidFill>
                  </a:tcPr>
                </a:tc>
                <a:extLst>
                  <a:ext uri="{0D108BD9-81ED-4DB2-BD59-A6C34878D82A}">
                    <a16:rowId xmlns:a16="http://schemas.microsoft.com/office/drawing/2014/main" xmlns="" val="2079467996"/>
                  </a:ext>
                </a:extLst>
              </a:tr>
              <a:tr h="1176812">
                <a:tc>
                  <a:txBody>
                    <a:bodyPr/>
                    <a:lstStyle/>
                    <a:p>
                      <a:pPr marL="0" marR="0" algn="ctr">
                        <a:spcBef>
                          <a:spcPts val="600"/>
                        </a:spcBef>
                        <a:spcAft>
                          <a:spcPts val="600"/>
                        </a:spcAft>
                      </a:pPr>
                      <a:r>
                        <a:rPr lang="en-US" sz="1600" b="1" dirty="0">
                          <a:solidFill>
                            <a:srgbClr val="0C0C0C"/>
                          </a:solidFill>
                          <a:effectLst/>
                          <a:latin typeface="+mn-lt"/>
                          <a:ea typeface="Calibri" panose="020F0502020204030204" pitchFamily="34" charset="0"/>
                          <a:cs typeface="Times New Roman" panose="02020603050405020304" pitchFamily="18" charset="0"/>
                        </a:rPr>
                        <a:t>Historical Occurrences </a:t>
                      </a:r>
                    </a:p>
                  </a:txBody>
                  <a:tcPr marL="68580" marR="68580" marT="0" marB="0" anchor="ctr">
                    <a:solidFill>
                      <a:schemeClr val="bg1">
                        <a:lumMod val="85000"/>
                      </a:schemeClr>
                    </a:solidFill>
                  </a:tcPr>
                </a:tc>
                <a:tc>
                  <a:txBody>
                    <a:bodyPr/>
                    <a:lstStyle/>
                    <a:p>
                      <a:pPr marL="0" marR="9525" lvl="0" indent="0" algn="l"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n-US" sz="1600" b="0" kern="1200" dirty="0">
                          <a:solidFill>
                            <a:srgbClr val="0C0C0C"/>
                          </a:solidFill>
                          <a:effectLst/>
                          <a:latin typeface="+mn-lt"/>
                          <a:ea typeface="+mn-ea"/>
                          <a:cs typeface="+mn-cs"/>
                        </a:rPr>
                        <a:t>VCU has had no major incidents involving the release of hazardous materials.  Minor incidents requiring evacuation occurred on an infrequent basis and did not disrupt campus operations.</a:t>
                      </a:r>
                    </a:p>
                  </a:txBody>
                  <a:tcPr marL="68580" marR="68580" marT="0" marB="0" anchor="ctr">
                    <a:solidFill>
                      <a:schemeClr val="bg1">
                        <a:lumMod val="95000"/>
                      </a:schemeClr>
                    </a:solidFill>
                  </a:tcPr>
                </a:tc>
                <a:extLst>
                  <a:ext uri="{0D108BD9-81ED-4DB2-BD59-A6C34878D82A}">
                    <a16:rowId xmlns:a16="http://schemas.microsoft.com/office/drawing/2014/main" xmlns="" val="1705529467"/>
                  </a:ext>
                </a:extLst>
              </a:tr>
              <a:tr h="1657008">
                <a:tc>
                  <a:txBody>
                    <a:bodyPr/>
                    <a:lstStyle/>
                    <a:p>
                      <a:pPr marL="0" marR="0" algn="ctr">
                        <a:spcBef>
                          <a:spcPts val="600"/>
                        </a:spcBef>
                        <a:spcAft>
                          <a:spcPts val="600"/>
                        </a:spcAft>
                      </a:pPr>
                      <a:r>
                        <a:rPr lang="en-US" sz="1600" b="1" dirty="0">
                          <a:solidFill>
                            <a:srgbClr val="0C0C0C"/>
                          </a:solidFill>
                          <a:effectLst/>
                          <a:latin typeface="+mn-lt"/>
                          <a:ea typeface="Calibri" panose="020F0502020204030204" pitchFamily="34" charset="0"/>
                          <a:cs typeface="Times New Roman" panose="02020603050405020304" pitchFamily="18" charset="0"/>
                        </a:rPr>
                        <a:t>Future </a:t>
                      </a:r>
                      <a:r>
                        <a:rPr lang="en-US" sz="1600" b="1" dirty="0" smtClean="0">
                          <a:solidFill>
                            <a:srgbClr val="0C0C0C"/>
                          </a:solidFill>
                          <a:effectLst/>
                          <a:latin typeface="+mn-lt"/>
                          <a:ea typeface="Calibri" panose="020F0502020204030204" pitchFamily="34" charset="0"/>
                          <a:cs typeface="Times New Roman" panose="02020603050405020304" pitchFamily="18" charset="0"/>
                        </a:rPr>
                        <a:t>Occurrences</a:t>
                      </a:r>
                      <a:endParaRPr lang="en-US" sz="1600" b="1"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r>
                        <a:rPr lang="en-US" sz="1600" b="0" kern="1200" dirty="0">
                          <a:solidFill>
                            <a:srgbClr val="0C0C0C"/>
                          </a:solidFill>
                          <a:effectLst/>
                          <a:latin typeface="+mn-lt"/>
                          <a:ea typeface="+mn-ea"/>
                          <a:cs typeface="+mn-cs"/>
                        </a:rPr>
                        <a:t>There are 69 facilities on the VCU campus which store and maintain Hazardous Materials.    </a:t>
                      </a:r>
                    </a:p>
                    <a:p>
                      <a:pPr marL="0" marR="9525" lvl="0" indent="0" algn="l"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endParaRPr lang="en-US" sz="1600" b="0"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xmlns="" val="3136722096"/>
                  </a:ext>
                </a:extLst>
              </a:tr>
            </a:tbl>
          </a:graphicData>
        </a:graphic>
      </p:graphicFrame>
    </p:spTree>
    <p:extLst>
      <p:ext uri="{BB962C8B-B14F-4D97-AF65-F5344CB8AC3E}">
        <p14:creationId xmlns:p14="http://schemas.microsoft.com/office/powerpoint/2010/main" val="3068888520"/>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660400"/>
            <a:ext cx="11700933" cy="508000"/>
          </a:xfrm>
        </p:spPr>
        <p:txBody>
          <a:bodyPr/>
          <a:lstStyle/>
          <a:p>
            <a:r>
              <a:rPr lang="en-US" dirty="0"/>
              <a:t>Civil Disturbance</a:t>
            </a:r>
          </a:p>
        </p:txBody>
      </p:sp>
      <p:graphicFrame>
        <p:nvGraphicFramePr>
          <p:cNvPr id="2" name="Table 1" descr="Description of the hazards and risks associated with civil disturbances, historical occurrences, and possibility of future occurrences." title="Civil Disturbances Hazard Profile">
            <a:extLst>
              <a:ext uri="{FF2B5EF4-FFF2-40B4-BE49-F238E27FC236}">
                <a16:creationId xmlns:a16="http://schemas.microsoft.com/office/drawing/2014/main" xmlns="" id="{AF3E6C3D-3DDD-020D-FF83-FF56D3598D8D}"/>
              </a:ext>
            </a:extLst>
          </p:cNvPr>
          <p:cNvGraphicFramePr>
            <a:graphicFrameLocks noGrp="1"/>
          </p:cNvGraphicFramePr>
          <p:nvPr>
            <p:extLst>
              <p:ext uri="{D42A27DB-BD31-4B8C-83A1-F6EECF244321}">
                <p14:modId xmlns:p14="http://schemas.microsoft.com/office/powerpoint/2010/main" val="2901517799"/>
              </p:ext>
            </p:extLst>
          </p:nvPr>
        </p:nvGraphicFramePr>
        <p:xfrm>
          <a:off x="381000" y="1676400"/>
          <a:ext cx="11353800" cy="5238031"/>
        </p:xfrm>
        <a:graphic>
          <a:graphicData uri="http://schemas.openxmlformats.org/drawingml/2006/table">
            <a:tbl>
              <a:tblPr firstRow="1" firstCol="1" bandRow="1">
                <a:tableStyleId>{5C22544A-7EE6-4342-B048-85BDC9FD1C3A}</a:tableStyleId>
              </a:tblPr>
              <a:tblGrid>
                <a:gridCol w="2288976">
                  <a:extLst>
                    <a:ext uri="{9D8B030D-6E8A-4147-A177-3AD203B41FA5}">
                      <a16:colId xmlns:a16="http://schemas.microsoft.com/office/drawing/2014/main" xmlns="" val="3587129187"/>
                    </a:ext>
                  </a:extLst>
                </a:gridCol>
                <a:gridCol w="9064824">
                  <a:extLst>
                    <a:ext uri="{9D8B030D-6E8A-4147-A177-3AD203B41FA5}">
                      <a16:colId xmlns:a16="http://schemas.microsoft.com/office/drawing/2014/main" xmlns="" val="942916454"/>
                    </a:ext>
                  </a:extLst>
                </a:gridCol>
              </a:tblGrid>
              <a:tr h="873407">
                <a:tc>
                  <a:txBody>
                    <a:bodyPr/>
                    <a:lstStyle/>
                    <a:p>
                      <a:pPr marL="0" marR="0" algn="ctr">
                        <a:spcBef>
                          <a:spcPts val="600"/>
                        </a:spcBef>
                        <a:spcAft>
                          <a:spcPts val="600"/>
                        </a:spcAft>
                      </a:pPr>
                      <a:r>
                        <a:rPr lang="en-US" sz="1600" b="1" dirty="0">
                          <a:solidFill>
                            <a:srgbClr val="0C0C0C"/>
                          </a:solidFill>
                          <a:effectLst/>
                          <a:latin typeface="+mn-lt"/>
                        </a:rPr>
                        <a:t>Hazard </a:t>
                      </a:r>
                      <a:r>
                        <a:rPr lang="en-US" sz="1600" b="1" dirty="0" smtClean="0">
                          <a:solidFill>
                            <a:srgbClr val="0C0C0C"/>
                          </a:solidFill>
                          <a:effectLst/>
                          <a:latin typeface="+mn-lt"/>
                        </a:rPr>
                        <a:t>Description</a:t>
                      </a:r>
                      <a:endParaRPr lang="en-US" sz="1600" b="1"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lvl="0" indent="0" algn="l"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n-US" sz="1600" b="0" kern="1200" dirty="0">
                          <a:solidFill>
                            <a:srgbClr val="0C0C0C"/>
                          </a:solidFill>
                          <a:effectLst/>
                          <a:latin typeface="+mn-lt"/>
                          <a:ea typeface="+mn-ea"/>
                          <a:cs typeface="+mn-cs"/>
                        </a:rPr>
                        <a:t>These are group acts of violence or disorder prejudicial to public law and order, including those following a major disaster. They include riots, acts of violence, insurrections, unlawful obstructions or assemblages, or other disorders.</a:t>
                      </a:r>
                    </a:p>
                  </a:txBody>
                  <a:tcPr marL="68580" marR="68580" marT="0" marB="0" anchor="ctr">
                    <a:solidFill>
                      <a:schemeClr val="bg1">
                        <a:lumMod val="95000"/>
                      </a:schemeClr>
                    </a:solidFill>
                  </a:tcPr>
                </a:tc>
                <a:extLst>
                  <a:ext uri="{0D108BD9-81ED-4DB2-BD59-A6C34878D82A}">
                    <a16:rowId xmlns:a16="http://schemas.microsoft.com/office/drawing/2014/main" xmlns="" val="2079467996"/>
                  </a:ext>
                </a:extLst>
              </a:tr>
              <a:tr h="1875472">
                <a:tc>
                  <a:txBody>
                    <a:bodyPr/>
                    <a:lstStyle/>
                    <a:p>
                      <a:pPr marL="0" marR="0" algn="ctr">
                        <a:spcBef>
                          <a:spcPts val="600"/>
                        </a:spcBef>
                        <a:spcAft>
                          <a:spcPts val="600"/>
                        </a:spcAft>
                      </a:pPr>
                      <a:r>
                        <a:rPr lang="en-US" sz="1600" b="1" dirty="0">
                          <a:solidFill>
                            <a:srgbClr val="0C0C0C"/>
                          </a:solidFill>
                          <a:effectLst/>
                          <a:latin typeface="+mn-lt"/>
                          <a:ea typeface="Calibri" panose="020F0502020204030204" pitchFamily="34" charset="0"/>
                          <a:cs typeface="Times New Roman" panose="02020603050405020304" pitchFamily="18" charset="0"/>
                        </a:rPr>
                        <a:t>Historical Occurrences </a:t>
                      </a:r>
                    </a:p>
                  </a:txBody>
                  <a:tcPr marL="68580" marR="68580" marT="0" marB="0" anchor="ctr">
                    <a:solidFill>
                      <a:schemeClr val="bg1">
                        <a:lumMod val="85000"/>
                      </a:schemeClr>
                    </a:solidFill>
                  </a:tcPr>
                </a:tc>
                <a:tc>
                  <a:txBody>
                    <a:bodyPr/>
                    <a:lstStyle/>
                    <a:p>
                      <a:pPr marL="285750" marR="9525" lvl="0" indent="-285750" algn="l">
                        <a:spcBef>
                          <a:spcPts val="600"/>
                        </a:spcBef>
                        <a:spcAft>
                          <a:spcPts val="600"/>
                        </a:spcAft>
                        <a:buFont typeface="Wingdings" panose="05000000000000000000" pitchFamily="2" charset="2"/>
                        <a:buChar char="§"/>
                      </a:pPr>
                      <a:r>
                        <a:rPr lang="en-US" sz="1600" b="0" kern="1200" dirty="0" smtClean="0">
                          <a:solidFill>
                            <a:srgbClr val="0C0C0C"/>
                          </a:solidFill>
                          <a:effectLst/>
                          <a:latin typeface="+mn-lt"/>
                          <a:ea typeface="+mn-ea"/>
                          <a:cs typeface="+mn-cs"/>
                        </a:rPr>
                        <a:t>July </a:t>
                      </a:r>
                      <a:r>
                        <a:rPr lang="en-US" sz="1600" b="0" kern="1200" dirty="0">
                          <a:solidFill>
                            <a:srgbClr val="0C0C0C"/>
                          </a:solidFill>
                          <a:effectLst/>
                          <a:latin typeface="+mn-lt"/>
                          <a:ea typeface="+mn-ea"/>
                          <a:cs typeface="+mn-cs"/>
                        </a:rPr>
                        <a:t>2020: </a:t>
                      </a:r>
                      <a:r>
                        <a:rPr lang="en-US" sz="1600" b="0" kern="1200" dirty="0" smtClean="0">
                          <a:solidFill>
                            <a:srgbClr val="0C0C0C"/>
                          </a:solidFill>
                          <a:effectLst/>
                          <a:latin typeface="+mn-lt"/>
                          <a:ea typeface="+mn-ea"/>
                          <a:cs typeface="+mn-cs"/>
                        </a:rPr>
                        <a:t>A civil</a:t>
                      </a:r>
                      <a:r>
                        <a:rPr lang="en-US" sz="1600" b="0" kern="1200" baseline="0" dirty="0" smtClean="0">
                          <a:solidFill>
                            <a:srgbClr val="0C0C0C"/>
                          </a:solidFill>
                          <a:effectLst/>
                          <a:latin typeface="+mn-lt"/>
                          <a:ea typeface="+mn-ea"/>
                          <a:cs typeface="+mn-cs"/>
                        </a:rPr>
                        <a:t> disturbance occurred in the area of VCU’s Monroe Park Campus that resulted in a large amount of physical damage to VCU properties.</a:t>
                      </a:r>
                    </a:p>
                    <a:p>
                      <a:pPr marL="285750" marR="9525" lvl="0" indent="-285750" algn="l">
                        <a:spcBef>
                          <a:spcPts val="600"/>
                        </a:spcBef>
                        <a:spcAft>
                          <a:spcPts val="600"/>
                        </a:spcAft>
                        <a:buFont typeface="Wingdings" panose="05000000000000000000" pitchFamily="2" charset="2"/>
                        <a:buChar char="§"/>
                      </a:pPr>
                      <a:r>
                        <a:rPr lang="en-US" sz="1600" b="0" kern="1200" dirty="0" smtClean="0">
                          <a:solidFill>
                            <a:srgbClr val="0C0C0C"/>
                          </a:solidFill>
                          <a:effectLst/>
                          <a:latin typeface="+mn-lt"/>
                          <a:ea typeface="+mn-ea"/>
                          <a:cs typeface="+mn-cs"/>
                        </a:rPr>
                        <a:t>January </a:t>
                      </a:r>
                      <a:r>
                        <a:rPr lang="en-US" sz="1600" b="0" kern="1200" dirty="0">
                          <a:solidFill>
                            <a:srgbClr val="0C0C0C"/>
                          </a:solidFill>
                          <a:effectLst/>
                          <a:latin typeface="+mn-lt"/>
                          <a:ea typeface="+mn-ea"/>
                          <a:cs typeface="+mn-cs"/>
                        </a:rPr>
                        <a:t>2021: </a:t>
                      </a:r>
                      <a:r>
                        <a:rPr lang="en-US" sz="1600" b="0" kern="1200" dirty="0" smtClean="0">
                          <a:solidFill>
                            <a:srgbClr val="0C0C0C"/>
                          </a:solidFill>
                          <a:effectLst/>
                          <a:latin typeface="+mn-lt"/>
                          <a:ea typeface="+mn-ea"/>
                          <a:cs typeface="+mn-cs"/>
                        </a:rPr>
                        <a:t>VCU’s campus </a:t>
                      </a:r>
                      <a:r>
                        <a:rPr lang="en-US" sz="1600" b="0" kern="1200" dirty="0">
                          <a:solidFill>
                            <a:srgbClr val="0C0C0C"/>
                          </a:solidFill>
                          <a:effectLst/>
                          <a:latin typeface="+mn-lt"/>
                          <a:ea typeface="+mn-ea"/>
                          <a:cs typeface="+mn-cs"/>
                        </a:rPr>
                        <a:t>sits directly next to the Virginia Capitol building, and Capitol Square was closed to curtain public demonstrations during Lobby Day. No damage was reported.</a:t>
                      </a:r>
                    </a:p>
                    <a:p>
                      <a:pPr marL="285750" marR="9525"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1600" b="0" kern="1200" dirty="0">
                          <a:solidFill>
                            <a:srgbClr val="0C0C0C"/>
                          </a:solidFill>
                          <a:effectLst/>
                          <a:latin typeface="+mn-lt"/>
                          <a:ea typeface="+mn-ea"/>
                          <a:cs typeface="+mn-cs"/>
                        </a:rPr>
                        <a:t>December 2021: Richmond Police Department, Capitol Police Department, VCU Police Department, along with other state and federal partners, closed </a:t>
                      </a:r>
                      <a:r>
                        <a:rPr lang="en-US" sz="1600" b="0" kern="1200" dirty="0" smtClean="0">
                          <a:solidFill>
                            <a:srgbClr val="0C0C0C"/>
                          </a:solidFill>
                          <a:effectLst/>
                          <a:latin typeface="+mn-lt"/>
                          <a:ea typeface="+mn-ea"/>
                          <a:cs typeface="+mn-cs"/>
                        </a:rPr>
                        <a:t>Lee </a:t>
                      </a:r>
                      <a:r>
                        <a:rPr lang="en-US" sz="1600" b="0" kern="1200" dirty="0">
                          <a:solidFill>
                            <a:srgbClr val="0C0C0C"/>
                          </a:solidFill>
                          <a:effectLst/>
                          <a:latin typeface="+mn-lt"/>
                          <a:ea typeface="+mn-ea"/>
                          <a:cs typeface="+mn-cs"/>
                        </a:rPr>
                        <a:t>Circle, and the surrounding area for the removal of the Robert E. Lee statue. Protests and riots were expected by those who favored the removal </a:t>
                      </a:r>
                      <a:r>
                        <a:rPr lang="en-US" sz="1600" b="0" kern="1200" dirty="0" smtClean="0">
                          <a:solidFill>
                            <a:srgbClr val="0C0C0C"/>
                          </a:solidFill>
                          <a:effectLst/>
                          <a:latin typeface="+mn-lt"/>
                          <a:ea typeface="+mn-ea"/>
                          <a:cs typeface="+mn-cs"/>
                        </a:rPr>
                        <a:t>and by </a:t>
                      </a:r>
                      <a:r>
                        <a:rPr lang="en-US" sz="1600" b="0" kern="1200" dirty="0">
                          <a:solidFill>
                            <a:srgbClr val="0C0C0C"/>
                          </a:solidFill>
                          <a:effectLst/>
                          <a:latin typeface="+mn-lt"/>
                          <a:ea typeface="+mn-ea"/>
                          <a:cs typeface="+mn-cs"/>
                        </a:rPr>
                        <a:t>those who opposed it. No severe damage or problems occurred.</a:t>
                      </a:r>
                    </a:p>
                  </a:txBody>
                  <a:tcPr marL="68580" marR="68580" marT="0" marB="0" anchor="ctr">
                    <a:solidFill>
                      <a:schemeClr val="bg1">
                        <a:lumMod val="95000"/>
                      </a:schemeClr>
                    </a:solidFill>
                  </a:tcPr>
                </a:tc>
                <a:extLst>
                  <a:ext uri="{0D108BD9-81ED-4DB2-BD59-A6C34878D82A}">
                    <a16:rowId xmlns:a16="http://schemas.microsoft.com/office/drawing/2014/main" xmlns="" val="1705529467"/>
                  </a:ext>
                </a:extLst>
              </a:tr>
              <a:tr h="1621424">
                <a:tc>
                  <a:txBody>
                    <a:bodyPr/>
                    <a:lstStyle/>
                    <a:p>
                      <a:pPr marL="0" marR="0" algn="ctr">
                        <a:spcBef>
                          <a:spcPts val="600"/>
                        </a:spcBef>
                        <a:spcAft>
                          <a:spcPts val="600"/>
                        </a:spcAft>
                      </a:pPr>
                      <a:r>
                        <a:rPr lang="en-US" sz="1600" b="1" dirty="0">
                          <a:solidFill>
                            <a:srgbClr val="0C0C0C"/>
                          </a:solidFill>
                          <a:effectLst/>
                          <a:latin typeface="+mn-lt"/>
                          <a:ea typeface="Calibri" panose="020F0502020204030204" pitchFamily="34" charset="0"/>
                          <a:cs typeface="Times New Roman" panose="02020603050405020304" pitchFamily="18" charset="0"/>
                        </a:rPr>
                        <a:t>Future </a:t>
                      </a:r>
                      <a:r>
                        <a:rPr lang="en-US" sz="1600" b="1" dirty="0" smtClean="0">
                          <a:solidFill>
                            <a:srgbClr val="0C0C0C"/>
                          </a:solidFill>
                          <a:effectLst/>
                          <a:latin typeface="+mn-lt"/>
                          <a:ea typeface="Calibri" panose="020F0502020204030204" pitchFamily="34" charset="0"/>
                          <a:cs typeface="Times New Roman" panose="02020603050405020304" pitchFamily="18" charset="0"/>
                        </a:rPr>
                        <a:t>Occurrences</a:t>
                      </a:r>
                      <a:endParaRPr lang="en-US" sz="1600" b="1"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285750" marR="9525"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lang="en-US" sz="1600" b="0" kern="1200" dirty="0">
                          <a:solidFill>
                            <a:srgbClr val="0C0C0C"/>
                          </a:solidFill>
                          <a:effectLst/>
                          <a:latin typeface="+mn-lt"/>
                          <a:ea typeface="+mn-ea"/>
                          <a:cs typeface="+mn-cs"/>
                        </a:rPr>
                        <a:t>VCU supports free speech and stands in solidarity with those peacefully expressing social justice and equity messages for all people. However, with VCU being located throughout downtown Richmond, the HMPG determined that incident is somewhat likely to occur and pose critical but minimal severe long-term impacts to the campus community.</a:t>
                      </a:r>
                      <a:endParaRPr lang="en-US" sz="1600" b="0"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xmlns="" val="3136722096"/>
                  </a:ext>
                </a:extLst>
              </a:tr>
            </a:tbl>
          </a:graphicData>
        </a:graphic>
      </p:graphicFrame>
    </p:spTree>
    <p:extLst>
      <p:ext uri="{BB962C8B-B14F-4D97-AF65-F5344CB8AC3E}">
        <p14:creationId xmlns:p14="http://schemas.microsoft.com/office/powerpoint/2010/main" val="778269062"/>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Public Health Emergencies</a:t>
            </a:r>
          </a:p>
        </p:txBody>
      </p:sp>
      <p:graphicFrame>
        <p:nvGraphicFramePr>
          <p:cNvPr id="2" name="Table 1" descr="Description of the hazards and risks associated with public health emergencies, historical occurrences, and possibility of future occurrences." title="Public Health Emergencies Hazard Profile">
            <a:extLst>
              <a:ext uri="{FF2B5EF4-FFF2-40B4-BE49-F238E27FC236}">
                <a16:creationId xmlns:a16="http://schemas.microsoft.com/office/drawing/2014/main" xmlns="" id="{B81BB728-2F6C-2D61-1A40-506F2A34DB79}"/>
              </a:ext>
            </a:extLst>
          </p:cNvPr>
          <p:cNvGraphicFramePr>
            <a:graphicFrameLocks noGrp="1"/>
          </p:cNvGraphicFramePr>
          <p:nvPr>
            <p:extLst>
              <p:ext uri="{D42A27DB-BD31-4B8C-83A1-F6EECF244321}">
                <p14:modId xmlns:p14="http://schemas.microsoft.com/office/powerpoint/2010/main" val="3753322240"/>
              </p:ext>
            </p:extLst>
          </p:nvPr>
        </p:nvGraphicFramePr>
        <p:xfrm>
          <a:off x="838200" y="2209800"/>
          <a:ext cx="10134600" cy="3986507"/>
        </p:xfrm>
        <a:graphic>
          <a:graphicData uri="http://schemas.openxmlformats.org/drawingml/2006/table">
            <a:tbl>
              <a:tblPr firstRow="1" firstCol="1" bandRow="1">
                <a:tableStyleId>{5C22544A-7EE6-4342-B048-85BDC9FD1C3A}</a:tableStyleId>
              </a:tblPr>
              <a:tblGrid>
                <a:gridCol w="2043180">
                  <a:extLst>
                    <a:ext uri="{9D8B030D-6E8A-4147-A177-3AD203B41FA5}">
                      <a16:colId xmlns:a16="http://schemas.microsoft.com/office/drawing/2014/main" xmlns="" val="3587129187"/>
                    </a:ext>
                  </a:extLst>
                </a:gridCol>
                <a:gridCol w="8091420">
                  <a:extLst>
                    <a:ext uri="{9D8B030D-6E8A-4147-A177-3AD203B41FA5}">
                      <a16:colId xmlns:a16="http://schemas.microsoft.com/office/drawing/2014/main" xmlns="" val="942916454"/>
                    </a:ext>
                  </a:extLst>
                </a:gridCol>
              </a:tblGrid>
              <a:tr h="1132911">
                <a:tc>
                  <a:txBody>
                    <a:bodyPr/>
                    <a:lstStyle/>
                    <a:p>
                      <a:pPr marL="0" marR="0" algn="ctr">
                        <a:spcBef>
                          <a:spcPts val="600"/>
                        </a:spcBef>
                        <a:spcAft>
                          <a:spcPts val="600"/>
                        </a:spcAft>
                      </a:pPr>
                      <a:r>
                        <a:rPr lang="en-US" sz="1600" b="1" dirty="0">
                          <a:solidFill>
                            <a:srgbClr val="0C0C0C"/>
                          </a:solidFill>
                          <a:effectLst/>
                          <a:latin typeface="+mn-lt"/>
                        </a:rPr>
                        <a:t>Hazard </a:t>
                      </a:r>
                      <a:r>
                        <a:rPr lang="en-US" sz="1600" b="1" dirty="0" smtClean="0">
                          <a:solidFill>
                            <a:srgbClr val="0C0C0C"/>
                          </a:solidFill>
                          <a:effectLst/>
                          <a:latin typeface="+mn-lt"/>
                        </a:rPr>
                        <a:t>Description</a:t>
                      </a:r>
                      <a:endParaRPr lang="en-US" sz="1600" b="1"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lvl="0" indent="0" algn="l"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n-US" sz="1600" b="0" kern="1200" dirty="0">
                          <a:solidFill>
                            <a:srgbClr val="0C0C0C"/>
                          </a:solidFill>
                          <a:effectLst/>
                          <a:latin typeface="+mn-lt"/>
                          <a:ea typeface="+mn-ea"/>
                          <a:cs typeface="+mn-cs"/>
                        </a:rPr>
                        <a:t>A public health emergency is when there is an imminent threat or occurrence of an illness or health condition that poses a substantial risk to a population.  Public health emergencies can occur concurrent with other hazards or independently.  Public health emergencies can be natural or human-caused and either intentional or accidental. </a:t>
                      </a:r>
                    </a:p>
                  </a:txBody>
                  <a:tcPr marL="68580" marR="68580" marT="0" marB="0" anchor="ctr">
                    <a:solidFill>
                      <a:schemeClr val="bg1">
                        <a:lumMod val="95000"/>
                      </a:schemeClr>
                    </a:solidFill>
                  </a:tcPr>
                </a:tc>
                <a:extLst>
                  <a:ext uri="{0D108BD9-81ED-4DB2-BD59-A6C34878D82A}">
                    <a16:rowId xmlns:a16="http://schemas.microsoft.com/office/drawing/2014/main" xmlns="" val="2079467996"/>
                  </a:ext>
                </a:extLst>
              </a:tr>
              <a:tr h="1015405">
                <a:tc>
                  <a:txBody>
                    <a:bodyPr/>
                    <a:lstStyle/>
                    <a:p>
                      <a:pPr marL="0" marR="0" algn="ctr">
                        <a:spcBef>
                          <a:spcPts val="600"/>
                        </a:spcBef>
                        <a:spcAft>
                          <a:spcPts val="600"/>
                        </a:spcAft>
                      </a:pPr>
                      <a:r>
                        <a:rPr lang="en-US" sz="1600" b="1" dirty="0">
                          <a:solidFill>
                            <a:srgbClr val="0C0C0C"/>
                          </a:solidFill>
                          <a:effectLst/>
                          <a:latin typeface="+mn-lt"/>
                          <a:ea typeface="Calibri" panose="020F0502020204030204" pitchFamily="34" charset="0"/>
                          <a:cs typeface="Times New Roman" panose="02020603050405020304" pitchFamily="18" charset="0"/>
                        </a:rPr>
                        <a:t>Historical Occurrences </a:t>
                      </a:r>
                    </a:p>
                  </a:txBody>
                  <a:tcPr marL="68580" marR="68580" marT="0" marB="0" anchor="ctr">
                    <a:solidFill>
                      <a:schemeClr val="bg1">
                        <a:lumMod val="85000"/>
                      </a:schemeClr>
                    </a:solidFill>
                  </a:tcPr>
                </a:tc>
                <a:tc>
                  <a:txBody>
                    <a:bodyPr/>
                    <a:lstStyle/>
                    <a:p>
                      <a:pPr marL="285750" marR="9525" lvl="0" indent="-285750" algn="l">
                        <a:spcBef>
                          <a:spcPts val="600"/>
                        </a:spcBef>
                        <a:spcAft>
                          <a:spcPts val="600"/>
                        </a:spcAft>
                        <a:buFont typeface="Wingdings" panose="05000000000000000000" pitchFamily="2" charset="2"/>
                        <a:buChar char="§"/>
                      </a:pPr>
                      <a:r>
                        <a:rPr lang="en-US" sz="1600" b="0" dirty="0" smtClean="0">
                          <a:solidFill>
                            <a:srgbClr val="0C0C0C"/>
                          </a:solidFill>
                          <a:effectLst/>
                          <a:latin typeface="+mn-lt"/>
                          <a:ea typeface="Calibri" panose="020F0502020204030204" pitchFamily="34" charset="0"/>
                          <a:cs typeface="Times New Roman" panose="02020603050405020304" pitchFamily="18" charset="0"/>
                        </a:rPr>
                        <a:t>COVID-19</a:t>
                      </a:r>
                      <a:endParaRPr lang="en-US" sz="1600" b="0"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xmlns="" val="1705529467"/>
                  </a:ext>
                </a:extLst>
              </a:tr>
              <a:tr h="1838191">
                <a:tc>
                  <a:txBody>
                    <a:bodyPr/>
                    <a:lstStyle/>
                    <a:p>
                      <a:pPr marL="0" marR="0" algn="ctr">
                        <a:spcBef>
                          <a:spcPts val="600"/>
                        </a:spcBef>
                        <a:spcAft>
                          <a:spcPts val="600"/>
                        </a:spcAft>
                      </a:pPr>
                      <a:r>
                        <a:rPr lang="en-US" sz="1600" b="1" dirty="0">
                          <a:solidFill>
                            <a:srgbClr val="0C0C0C"/>
                          </a:solidFill>
                          <a:effectLst/>
                          <a:latin typeface="+mn-lt"/>
                          <a:ea typeface="Calibri" panose="020F0502020204030204" pitchFamily="34" charset="0"/>
                          <a:cs typeface="Times New Roman" panose="02020603050405020304" pitchFamily="18" charset="0"/>
                        </a:rPr>
                        <a:t>Future </a:t>
                      </a:r>
                      <a:r>
                        <a:rPr lang="en-US" sz="1600" b="1" dirty="0" smtClean="0">
                          <a:solidFill>
                            <a:srgbClr val="0C0C0C"/>
                          </a:solidFill>
                          <a:effectLst/>
                          <a:latin typeface="+mn-lt"/>
                          <a:ea typeface="Calibri" panose="020F0502020204030204" pitchFamily="34" charset="0"/>
                          <a:cs typeface="Times New Roman" panose="02020603050405020304" pitchFamily="18" charset="0"/>
                        </a:rPr>
                        <a:t>Occurrences</a:t>
                      </a:r>
                      <a:endParaRPr lang="en-US" sz="1600" b="1"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9525" lvl="0" indent="0" algn="l"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n-US" sz="1600" b="0" kern="1200" dirty="0">
                          <a:solidFill>
                            <a:srgbClr val="0C0C0C"/>
                          </a:solidFill>
                          <a:effectLst/>
                          <a:latin typeface="+mn-lt"/>
                          <a:ea typeface="+mn-ea"/>
                          <a:cs typeface="+mn-cs"/>
                        </a:rPr>
                        <a:t>VCU is integrated within the population of Richmond, students, staff, and faculty have a greater risk of contracting an illness and bringing it on campus at any point of the day.  In addition, given the unique environment where students generally live with others, the opportunity for a fast-spreading pandemic outbreak to impact the entire system is significantly increased.</a:t>
                      </a:r>
                      <a:endParaRPr lang="en-US" sz="1600" b="0"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xmlns="" val="3136722096"/>
                  </a:ext>
                </a:extLst>
              </a:tr>
            </a:tbl>
          </a:graphicData>
        </a:graphic>
      </p:graphicFrame>
    </p:spTree>
    <p:extLst>
      <p:ext uri="{BB962C8B-B14F-4D97-AF65-F5344CB8AC3E}">
        <p14:creationId xmlns:p14="http://schemas.microsoft.com/office/powerpoint/2010/main" val="4216701897"/>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Hostage/Barricaded Subject</a:t>
            </a:r>
          </a:p>
        </p:txBody>
      </p:sp>
      <p:graphicFrame>
        <p:nvGraphicFramePr>
          <p:cNvPr id="2" name="Table 1" descr="Description of the hazards and risks associated with hostage/barricaded subjects, historical occurrences, and possibility of future occurrences." title="Hostage/Barricaded Subject Hazard Profile">
            <a:extLst>
              <a:ext uri="{FF2B5EF4-FFF2-40B4-BE49-F238E27FC236}">
                <a16:creationId xmlns:a16="http://schemas.microsoft.com/office/drawing/2014/main" xmlns="" id="{C4B740F5-113B-C3E8-7992-A08B81A4F2EC}"/>
              </a:ext>
            </a:extLst>
          </p:cNvPr>
          <p:cNvGraphicFramePr>
            <a:graphicFrameLocks noGrp="1"/>
          </p:cNvGraphicFramePr>
          <p:nvPr>
            <p:extLst>
              <p:ext uri="{D42A27DB-BD31-4B8C-83A1-F6EECF244321}">
                <p14:modId xmlns:p14="http://schemas.microsoft.com/office/powerpoint/2010/main" val="1024489537"/>
              </p:ext>
            </p:extLst>
          </p:nvPr>
        </p:nvGraphicFramePr>
        <p:xfrm>
          <a:off x="389467" y="1828800"/>
          <a:ext cx="11269133" cy="4992871"/>
        </p:xfrm>
        <a:graphic>
          <a:graphicData uri="http://schemas.openxmlformats.org/drawingml/2006/table">
            <a:tbl>
              <a:tblPr firstRow="1" firstCol="1" bandRow="1">
                <a:tableStyleId>{5C22544A-7EE6-4342-B048-85BDC9FD1C3A}</a:tableStyleId>
              </a:tblPr>
              <a:tblGrid>
                <a:gridCol w="2271907">
                  <a:extLst>
                    <a:ext uri="{9D8B030D-6E8A-4147-A177-3AD203B41FA5}">
                      <a16:colId xmlns:a16="http://schemas.microsoft.com/office/drawing/2014/main" xmlns="" val="3587129187"/>
                    </a:ext>
                  </a:extLst>
                </a:gridCol>
                <a:gridCol w="8997226">
                  <a:extLst>
                    <a:ext uri="{9D8B030D-6E8A-4147-A177-3AD203B41FA5}">
                      <a16:colId xmlns:a16="http://schemas.microsoft.com/office/drawing/2014/main" xmlns="" val="942916454"/>
                    </a:ext>
                  </a:extLst>
                </a:gridCol>
              </a:tblGrid>
              <a:tr h="1132911">
                <a:tc>
                  <a:txBody>
                    <a:bodyPr/>
                    <a:lstStyle/>
                    <a:p>
                      <a:pPr marL="0" marR="0" algn="ctr">
                        <a:spcBef>
                          <a:spcPts val="600"/>
                        </a:spcBef>
                        <a:spcAft>
                          <a:spcPts val="600"/>
                        </a:spcAft>
                      </a:pPr>
                      <a:r>
                        <a:rPr lang="en-US" sz="1600" b="1">
                          <a:solidFill>
                            <a:srgbClr val="0C0C0C"/>
                          </a:solidFill>
                          <a:effectLst/>
                          <a:latin typeface="+mn-lt"/>
                        </a:rPr>
                        <a:t>Hazard </a:t>
                      </a:r>
                      <a:r>
                        <a:rPr lang="en-US" sz="1600" b="1" smtClean="0">
                          <a:solidFill>
                            <a:srgbClr val="0C0C0C"/>
                          </a:solidFill>
                          <a:effectLst/>
                          <a:latin typeface="+mn-lt"/>
                        </a:rPr>
                        <a:t>Description</a:t>
                      </a:r>
                      <a:endParaRPr lang="en-US" sz="1600" b="1"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r>
                        <a:rPr lang="en-US" sz="1600" b="0" kern="1200" dirty="0">
                          <a:solidFill>
                            <a:srgbClr val="0C0C0C"/>
                          </a:solidFill>
                          <a:effectLst/>
                          <a:latin typeface="+mn-lt"/>
                          <a:ea typeface="+mn-ea"/>
                          <a:cs typeface="+mn-cs"/>
                        </a:rPr>
                        <a:t>Barricaded Individual(s): An individual who focuses on a law enforcement intervention effort, has taken a position in a physical location that does not allow immediate law enforcement access, and is refusing law enforcement orders to exit.  It may include barricaded subjects and barricaded suspects.</a:t>
                      </a:r>
                    </a:p>
                    <a:p>
                      <a:pPr marL="285750" lvl="0" indent="-285750">
                        <a:buFont typeface="Wingdings" panose="05000000000000000000" pitchFamily="2" charset="2"/>
                        <a:buChar char="§"/>
                      </a:pPr>
                      <a:r>
                        <a:rPr lang="en-US" sz="1600" b="0" kern="1200" dirty="0">
                          <a:solidFill>
                            <a:srgbClr val="0C0C0C"/>
                          </a:solidFill>
                          <a:effectLst/>
                          <a:latin typeface="+mn-lt"/>
                          <a:ea typeface="+mn-ea"/>
                          <a:cs typeface="+mn-cs"/>
                        </a:rPr>
                        <a:t>Barricaded Subject: A barricaded individual who is not suspected of committing a crime. </a:t>
                      </a:r>
                    </a:p>
                    <a:p>
                      <a:pPr marL="285750" lvl="0" indent="-285750">
                        <a:buFont typeface="Wingdings" panose="05000000000000000000" pitchFamily="2" charset="2"/>
                        <a:buChar char="§"/>
                      </a:pPr>
                      <a:r>
                        <a:rPr lang="en-US" sz="1600" b="0" kern="1200" dirty="0">
                          <a:solidFill>
                            <a:srgbClr val="0C0C0C"/>
                          </a:solidFill>
                          <a:effectLst/>
                          <a:latin typeface="+mn-lt"/>
                          <a:ea typeface="+mn-ea"/>
                          <a:cs typeface="+mn-cs"/>
                        </a:rPr>
                        <a:t>Barricaded Suspect: A barricaded individual who is suspected of committing a crime.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lang="en-US" sz="1600" b="0" kern="1200" dirty="0">
                        <a:solidFill>
                          <a:srgbClr val="0C0C0C"/>
                        </a:solidFill>
                        <a:effectLst/>
                        <a:latin typeface="+mn-lt"/>
                        <a:ea typeface="+mn-ea"/>
                        <a:cs typeface="+mn-cs"/>
                      </a:endParaRPr>
                    </a:p>
                  </a:txBody>
                  <a:tcPr marL="68580" marR="68580" marT="0" marB="0" anchor="ctr">
                    <a:solidFill>
                      <a:schemeClr val="bg1">
                        <a:lumMod val="95000"/>
                      </a:schemeClr>
                    </a:solidFill>
                  </a:tcPr>
                </a:tc>
                <a:extLst>
                  <a:ext uri="{0D108BD9-81ED-4DB2-BD59-A6C34878D82A}">
                    <a16:rowId xmlns:a16="http://schemas.microsoft.com/office/drawing/2014/main" xmlns="" val="2079467996"/>
                  </a:ext>
                </a:extLst>
              </a:tr>
              <a:tr h="1310640">
                <a:tc>
                  <a:txBody>
                    <a:bodyPr/>
                    <a:lstStyle/>
                    <a:p>
                      <a:pPr marL="0" marR="0" algn="ctr">
                        <a:spcBef>
                          <a:spcPts val="600"/>
                        </a:spcBef>
                        <a:spcAft>
                          <a:spcPts val="600"/>
                        </a:spcAft>
                      </a:pPr>
                      <a:r>
                        <a:rPr lang="en-US" sz="1600" b="1" dirty="0">
                          <a:solidFill>
                            <a:srgbClr val="0C0C0C"/>
                          </a:solidFill>
                          <a:effectLst/>
                          <a:latin typeface="+mn-lt"/>
                          <a:ea typeface="Calibri" panose="020F0502020204030204" pitchFamily="34" charset="0"/>
                          <a:cs typeface="Times New Roman" panose="02020603050405020304" pitchFamily="18" charset="0"/>
                        </a:rPr>
                        <a:t>Historical Occurrences </a:t>
                      </a:r>
                    </a:p>
                  </a:txBody>
                  <a:tcPr marL="68580" marR="68580" marT="0" marB="0" anchor="ctr">
                    <a:solidFill>
                      <a:schemeClr val="bg1">
                        <a:lumMod val="85000"/>
                      </a:schemeClr>
                    </a:solidFill>
                  </a:tcPr>
                </a:tc>
                <a:tc>
                  <a:txBody>
                    <a:bodyPr/>
                    <a:lstStyle/>
                    <a:p>
                      <a:pPr marL="285750" marR="9525" lvl="0" indent="-285750" algn="l">
                        <a:spcBef>
                          <a:spcPts val="600"/>
                        </a:spcBef>
                        <a:spcAft>
                          <a:spcPts val="600"/>
                        </a:spcAft>
                        <a:buFont typeface="Wingdings" panose="05000000000000000000" pitchFamily="2" charset="2"/>
                        <a:buChar char="§"/>
                      </a:pPr>
                      <a:r>
                        <a:rPr lang="en-US" sz="1600" b="0" kern="1200" dirty="0">
                          <a:solidFill>
                            <a:srgbClr val="0C0C0C"/>
                          </a:solidFill>
                          <a:effectLst/>
                          <a:latin typeface="+mn-lt"/>
                          <a:ea typeface="+mn-ea"/>
                          <a:cs typeface="+mn-cs"/>
                        </a:rPr>
                        <a:t>Between 2017 and 2021, VCU has responded to two incidents at </a:t>
                      </a:r>
                      <a:r>
                        <a:rPr lang="en-US" sz="1600" b="0" kern="1200" dirty="0" smtClean="0">
                          <a:solidFill>
                            <a:srgbClr val="0C0C0C"/>
                          </a:solidFill>
                          <a:effectLst/>
                          <a:latin typeface="+mn-lt"/>
                          <a:ea typeface="+mn-ea"/>
                          <a:cs typeface="+mn-cs"/>
                        </a:rPr>
                        <a:t>VCUMC </a:t>
                      </a:r>
                      <a:r>
                        <a:rPr lang="en-US" sz="1600" b="0" kern="1200" dirty="0">
                          <a:solidFill>
                            <a:srgbClr val="0C0C0C"/>
                          </a:solidFill>
                          <a:effectLst/>
                          <a:latin typeface="+mn-lt"/>
                          <a:ea typeface="+mn-ea"/>
                          <a:cs typeface="+mn-cs"/>
                        </a:rPr>
                        <a:t>where patients barricaded themselves in their hospital room and one incident of a barricaded subject in a bathroom at the Main Hospital.  </a:t>
                      </a:r>
                    </a:p>
                    <a:p>
                      <a:pPr marL="285750" marR="9525" lvl="0" indent="-285750" algn="l">
                        <a:spcBef>
                          <a:spcPts val="600"/>
                        </a:spcBef>
                        <a:spcAft>
                          <a:spcPts val="600"/>
                        </a:spcAft>
                        <a:buFont typeface="Wingdings" panose="05000000000000000000" pitchFamily="2" charset="2"/>
                        <a:buChar char="§"/>
                      </a:pPr>
                      <a:r>
                        <a:rPr lang="en-US" sz="1600" b="0" kern="1200" dirty="0">
                          <a:solidFill>
                            <a:srgbClr val="0C0C0C"/>
                          </a:solidFill>
                          <a:effectLst/>
                          <a:latin typeface="+mn-lt"/>
                          <a:ea typeface="+mn-ea"/>
                          <a:cs typeface="+mn-cs"/>
                        </a:rPr>
                        <a:t>One incident of a student who barricaded themselves in an MPC dorm bathroom in a suicide attempt, and one barricaded suspect in a domestic </a:t>
                      </a:r>
                      <a:r>
                        <a:rPr lang="en-US" sz="1600" b="0" kern="1200" dirty="0" smtClean="0">
                          <a:solidFill>
                            <a:srgbClr val="0C0C0C"/>
                          </a:solidFill>
                          <a:effectLst/>
                          <a:latin typeface="+mn-lt"/>
                          <a:ea typeface="+mn-ea"/>
                          <a:cs typeface="+mn-cs"/>
                        </a:rPr>
                        <a:t>assault.</a:t>
                      </a:r>
                      <a:endParaRPr lang="en-US" sz="1600" b="0"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xmlns="" val="1705529467"/>
                  </a:ext>
                </a:extLst>
              </a:tr>
              <a:tr h="1838191">
                <a:tc>
                  <a:txBody>
                    <a:bodyPr/>
                    <a:lstStyle/>
                    <a:p>
                      <a:pPr marL="0" marR="0" algn="ctr">
                        <a:spcBef>
                          <a:spcPts val="600"/>
                        </a:spcBef>
                        <a:spcAft>
                          <a:spcPts val="600"/>
                        </a:spcAft>
                      </a:pPr>
                      <a:r>
                        <a:rPr lang="en-US" sz="1600" b="1" dirty="0">
                          <a:solidFill>
                            <a:srgbClr val="0C0C0C"/>
                          </a:solidFill>
                          <a:effectLst/>
                          <a:latin typeface="+mn-lt"/>
                          <a:ea typeface="Calibri" panose="020F0502020204030204" pitchFamily="34" charset="0"/>
                          <a:cs typeface="Times New Roman" panose="02020603050405020304" pitchFamily="18" charset="0"/>
                        </a:rPr>
                        <a:t>Future </a:t>
                      </a:r>
                      <a:r>
                        <a:rPr lang="en-US" sz="1600" b="1" dirty="0" smtClean="0">
                          <a:solidFill>
                            <a:srgbClr val="0C0C0C"/>
                          </a:solidFill>
                          <a:effectLst/>
                          <a:latin typeface="+mn-lt"/>
                          <a:ea typeface="Calibri" panose="020F0502020204030204" pitchFamily="34" charset="0"/>
                          <a:cs typeface="Times New Roman" panose="02020603050405020304" pitchFamily="18" charset="0"/>
                        </a:rPr>
                        <a:t>Occurrences</a:t>
                      </a:r>
                      <a:endParaRPr lang="en-US" sz="1600" b="1"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9525" lvl="0" indent="0" algn="l"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n-US" sz="1600" b="0" kern="1200" dirty="0">
                          <a:solidFill>
                            <a:srgbClr val="0C0C0C"/>
                          </a:solidFill>
                          <a:effectLst/>
                          <a:latin typeface="+mn-lt"/>
                          <a:ea typeface="+mn-ea"/>
                          <a:cs typeface="+mn-cs"/>
                        </a:rPr>
                        <a:t>This type of event is somewhat-likely to occur and pose critical but minimal severity on long-term impacts to the campus community.</a:t>
                      </a:r>
                      <a:endParaRPr lang="en-US" sz="1600" b="0"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xmlns="" val="3136722096"/>
                  </a:ext>
                </a:extLst>
              </a:tr>
            </a:tbl>
          </a:graphicData>
        </a:graphic>
      </p:graphicFrame>
    </p:spTree>
    <p:extLst>
      <p:ext uri="{BB962C8B-B14F-4D97-AF65-F5344CB8AC3E}">
        <p14:creationId xmlns:p14="http://schemas.microsoft.com/office/powerpoint/2010/main" val="2795040562"/>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Hostile Intruder</a:t>
            </a:r>
          </a:p>
        </p:txBody>
      </p:sp>
      <p:graphicFrame>
        <p:nvGraphicFramePr>
          <p:cNvPr id="2" name="Table 1" descr="Description of the hazards and risks associated with hostile intruders, historical occurrences, and possibility of future occurrences." title="Hostile Intruder Hazard Profile">
            <a:extLst>
              <a:ext uri="{FF2B5EF4-FFF2-40B4-BE49-F238E27FC236}">
                <a16:creationId xmlns:a16="http://schemas.microsoft.com/office/drawing/2014/main" xmlns="" id="{C08D344B-6F6E-A67A-EE5C-D3D7FD245637}"/>
              </a:ext>
            </a:extLst>
          </p:cNvPr>
          <p:cNvGraphicFramePr>
            <a:graphicFrameLocks noGrp="1"/>
          </p:cNvGraphicFramePr>
          <p:nvPr>
            <p:extLst>
              <p:ext uri="{D42A27DB-BD31-4B8C-83A1-F6EECF244321}">
                <p14:modId xmlns:p14="http://schemas.microsoft.com/office/powerpoint/2010/main" val="1401118663"/>
              </p:ext>
            </p:extLst>
          </p:nvPr>
        </p:nvGraphicFramePr>
        <p:xfrm>
          <a:off x="1028700" y="1905000"/>
          <a:ext cx="10134600" cy="4072796"/>
        </p:xfrm>
        <a:graphic>
          <a:graphicData uri="http://schemas.openxmlformats.org/drawingml/2006/table">
            <a:tbl>
              <a:tblPr firstRow="1" firstCol="1" bandRow="1">
                <a:tableStyleId>{5C22544A-7EE6-4342-B048-85BDC9FD1C3A}</a:tableStyleId>
              </a:tblPr>
              <a:tblGrid>
                <a:gridCol w="2043180">
                  <a:extLst>
                    <a:ext uri="{9D8B030D-6E8A-4147-A177-3AD203B41FA5}">
                      <a16:colId xmlns:a16="http://schemas.microsoft.com/office/drawing/2014/main" xmlns="" val="3587129187"/>
                    </a:ext>
                  </a:extLst>
                </a:gridCol>
                <a:gridCol w="8091420">
                  <a:extLst>
                    <a:ext uri="{9D8B030D-6E8A-4147-A177-3AD203B41FA5}">
                      <a16:colId xmlns:a16="http://schemas.microsoft.com/office/drawing/2014/main" xmlns="" val="942916454"/>
                    </a:ext>
                  </a:extLst>
                </a:gridCol>
              </a:tblGrid>
              <a:tr h="1132911">
                <a:tc>
                  <a:txBody>
                    <a:bodyPr/>
                    <a:lstStyle/>
                    <a:p>
                      <a:pPr marL="0" marR="0" algn="ctr">
                        <a:spcBef>
                          <a:spcPts val="600"/>
                        </a:spcBef>
                        <a:spcAft>
                          <a:spcPts val="600"/>
                        </a:spcAft>
                      </a:pPr>
                      <a:r>
                        <a:rPr lang="en-US" sz="1600" b="1">
                          <a:solidFill>
                            <a:srgbClr val="0C0C0C"/>
                          </a:solidFill>
                          <a:effectLst/>
                          <a:latin typeface="+mn-lt"/>
                        </a:rPr>
                        <a:t>Hazard </a:t>
                      </a:r>
                      <a:r>
                        <a:rPr lang="en-US" sz="1600" b="1" smtClean="0">
                          <a:solidFill>
                            <a:srgbClr val="0C0C0C"/>
                          </a:solidFill>
                          <a:effectLst/>
                          <a:latin typeface="+mn-lt"/>
                        </a:rPr>
                        <a:t>Description</a:t>
                      </a:r>
                      <a:endParaRPr lang="en-US" sz="1600" b="1"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lvl="0" indent="0" algn="l"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n-US" sz="1600" b="0" kern="1200" dirty="0">
                          <a:solidFill>
                            <a:srgbClr val="0C0C0C"/>
                          </a:solidFill>
                          <a:effectLst/>
                          <a:latin typeface="+mn-lt"/>
                          <a:ea typeface="+mn-ea"/>
                          <a:cs typeface="+mn-cs"/>
                        </a:rPr>
                        <a:t>A Hostile Intruder is any individual causing fear by terroristic threat,  destruction of system or property, and has the intent to inflict mortal or great bodily harm.  Hostile intruders use edged weapons, firearms, explosives, chemicals, or other deadly weapons. The intruder may target  an individual or randomly choose victims. The attack can be planned or spontaneous.</a:t>
                      </a:r>
                    </a:p>
                  </a:txBody>
                  <a:tcPr marL="68580" marR="68580" marT="0" marB="0" anchor="ctr">
                    <a:solidFill>
                      <a:schemeClr val="bg1">
                        <a:lumMod val="95000"/>
                      </a:schemeClr>
                    </a:solidFill>
                  </a:tcPr>
                </a:tc>
                <a:extLst>
                  <a:ext uri="{0D108BD9-81ED-4DB2-BD59-A6C34878D82A}">
                    <a16:rowId xmlns:a16="http://schemas.microsoft.com/office/drawing/2014/main" xmlns="" val="2079467996"/>
                  </a:ext>
                </a:extLst>
              </a:tr>
              <a:tr h="1015405">
                <a:tc>
                  <a:txBody>
                    <a:bodyPr/>
                    <a:lstStyle/>
                    <a:p>
                      <a:pPr marL="0" marR="0" algn="ctr">
                        <a:spcBef>
                          <a:spcPts val="600"/>
                        </a:spcBef>
                        <a:spcAft>
                          <a:spcPts val="600"/>
                        </a:spcAft>
                      </a:pPr>
                      <a:r>
                        <a:rPr lang="en-US" sz="1600" b="1" dirty="0">
                          <a:solidFill>
                            <a:srgbClr val="0C0C0C"/>
                          </a:solidFill>
                          <a:effectLst/>
                          <a:latin typeface="+mn-lt"/>
                          <a:ea typeface="Calibri" panose="020F0502020204030204" pitchFamily="34" charset="0"/>
                          <a:cs typeface="Times New Roman" panose="02020603050405020304" pitchFamily="18" charset="0"/>
                        </a:rPr>
                        <a:t>Historical Occurrences </a:t>
                      </a:r>
                    </a:p>
                  </a:txBody>
                  <a:tcPr marL="68580" marR="68580" marT="0" marB="0" anchor="ctr">
                    <a:solidFill>
                      <a:schemeClr val="bg1">
                        <a:lumMod val="85000"/>
                      </a:schemeClr>
                    </a:solidFill>
                  </a:tcPr>
                </a:tc>
                <a:tc>
                  <a:txBody>
                    <a:bodyPr/>
                    <a:lstStyle/>
                    <a:p>
                      <a:pPr marL="0" marR="9525" lvl="0" indent="0" algn="l"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n-US" sz="1600" b="0" kern="1200" dirty="0">
                          <a:solidFill>
                            <a:srgbClr val="0C0C0C"/>
                          </a:solidFill>
                          <a:effectLst/>
                          <a:latin typeface="+mn-lt"/>
                          <a:ea typeface="+mn-ea"/>
                          <a:cs typeface="+mn-cs"/>
                        </a:rPr>
                        <a:t>Between 2017 and 2021, there </a:t>
                      </a:r>
                      <a:r>
                        <a:rPr lang="en-US" sz="1600" b="0" kern="1200" dirty="0" smtClean="0">
                          <a:solidFill>
                            <a:srgbClr val="0C0C0C"/>
                          </a:solidFill>
                          <a:effectLst/>
                          <a:latin typeface="+mn-lt"/>
                          <a:ea typeface="+mn-ea"/>
                          <a:cs typeface="+mn-cs"/>
                        </a:rPr>
                        <a:t>was </a:t>
                      </a:r>
                      <a:r>
                        <a:rPr lang="en-US" sz="1600" b="0" kern="1200" dirty="0">
                          <a:solidFill>
                            <a:srgbClr val="0C0C0C"/>
                          </a:solidFill>
                          <a:effectLst/>
                          <a:latin typeface="+mn-lt"/>
                          <a:ea typeface="+mn-ea"/>
                          <a:cs typeface="+mn-cs"/>
                        </a:rPr>
                        <a:t>one incident of a student being assaulted </a:t>
                      </a:r>
                      <a:r>
                        <a:rPr lang="en-US" sz="1600" b="0" kern="1200" dirty="0" smtClean="0">
                          <a:solidFill>
                            <a:srgbClr val="0C0C0C"/>
                          </a:solidFill>
                          <a:effectLst/>
                          <a:latin typeface="+mn-lt"/>
                          <a:ea typeface="+mn-ea"/>
                          <a:cs typeface="+mn-cs"/>
                        </a:rPr>
                        <a:t>by </a:t>
                      </a:r>
                      <a:r>
                        <a:rPr lang="en-US" sz="1600" b="0" kern="1200" dirty="0">
                          <a:solidFill>
                            <a:srgbClr val="0C0C0C"/>
                          </a:solidFill>
                          <a:effectLst/>
                          <a:latin typeface="+mn-lt"/>
                          <a:ea typeface="+mn-ea"/>
                          <a:cs typeface="+mn-cs"/>
                        </a:rPr>
                        <a:t>a hostile intruder in their MPC Dorm room.</a:t>
                      </a:r>
                    </a:p>
                  </a:txBody>
                  <a:tcPr marL="68580" marR="68580" marT="0" marB="0" anchor="ctr">
                    <a:solidFill>
                      <a:schemeClr val="bg1">
                        <a:lumMod val="95000"/>
                      </a:schemeClr>
                    </a:solidFill>
                  </a:tcPr>
                </a:tc>
                <a:extLst>
                  <a:ext uri="{0D108BD9-81ED-4DB2-BD59-A6C34878D82A}">
                    <a16:rowId xmlns:a16="http://schemas.microsoft.com/office/drawing/2014/main" xmlns="" val="1705529467"/>
                  </a:ext>
                </a:extLst>
              </a:tr>
              <a:tr h="1838191">
                <a:tc>
                  <a:txBody>
                    <a:bodyPr/>
                    <a:lstStyle/>
                    <a:p>
                      <a:pPr marL="0" marR="0" algn="ctr">
                        <a:spcBef>
                          <a:spcPts val="600"/>
                        </a:spcBef>
                        <a:spcAft>
                          <a:spcPts val="600"/>
                        </a:spcAft>
                      </a:pPr>
                      <a:r>
                        <a:rPr lang="en-US" sz="1600" b="1" dirty="0">
                          <a:solidFill>
                            <a:srgbClr val="0C0C0C"/>
                          </a:solidFill>
                          <a:effectLst/>
                          <a:latin typeface="+mn-lt"/>
                          <a:ea typeface="Calibri" panose="020F0502020204030204" pitchFamily="34" charset="0"/>
                          <a:cs typeface="Times New Roman" panose="02020603050405020304" pitchFamily="18" charset="0"/>
                        </a:rPr>
                        <a:t>Future </a:t>
                      </a:r>
                      <a:r>
                        <a:rPr lang="en-US" sz="1600" b="1" dirty="0" smtClean="0">
                          <a:solidFill>
                            <a:srgbClr val="0C0C0C"/>
                          </a:solidFill>
                          <a:effectLst/>
                          <a:latin typeface="+mn-lt"/>
                          <a:ea typeface="Calibri" panose="020F0502020204030204" pitchFamily="34" charset="0"/>
                          <a:cs typeface="Times New Roman" panose="02020603050405020304" pitchFamily="18" charset="0"/>
                        </a:rPr>
                        <a:t>Occurrences</a:t>
                      </a:r>
                      <a:endParaRPr lang="en-US" sz="1600" b="1"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9525" lvl="0" indent="0" algn="l"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n-US" sz="1600" b="0" kern="1200" dirty="0">
                          <a:solidFill>
                            <a:srgbClr val="0C0C0C"/>
                          </a:solidFill>
                          <a:effectLst/>
                          <a:latin typeface="+mn-lt"/>
                          <a:ea typeface="+mn-ea"/>
                          <a:cs typeface="+mn-cs"/>
                        </a:rPr>
                        <a:t>This type of event is somewhat-likely to occur and pose critical but minimal severity on long-term impacts to the campus community.</a:t>
                      </a:r>
                    </a:p>
                  </a:txBody>
                  <a:tcPr marL="68580" marR="68580" marT="0" marB="0" anchor="ctr">
                    <a:solidFill>
                      <a:schemeClr val="bg1">
                        <a:lumMod val="95000"/>
                      </a:schemeClr>
                    </a:solidFill>
                  </a:tcPr>
                </a:tc>
                <a:extLst>
                  <a:ext uri="{0D108BD9-81ED-4DB2-BD59-A6C34878D82A}">
                    <a16:rowId xmlns:a16="http://schemas.microsoft.com/office/drawing/2014/main" xmlns="" val="3136722096"/>
                  </a:ext>
                </a:extLst>
              </a:tr>
            </a:tbl>
          </a:graphicData>
        </a:graphic>
      </p:graphicFrame>
    </p:spTree>
    <p:extLst>
      <p:ext uri="{BB962C8B-B14F-4D97-AF65-F5344CB8AC3E}">
        <p14:creationId xmlns:p14="http://schemas.microsoft.com/office/powerpoint/2010/main" val="1282572126"/>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Bomb Threat</a:t>
            </a:r>
          </a:p>
        </p:txBody>
      </p:sp>
      <p:graphicFrame>
        <p:nvGraphicFramePr>
          <p:cNvPr id="2" name="Table 1" descr="Description of the hazards and risks associated with bomb threats, historical occurrences, and possibility of future occurrences." title="Bomb Threat Hazard Profile">
            <a:extLst>
              <a:ext uri="{FF2B5EF4-FFF2-40B4-BE49-F238E27FC236}">
                <a16:creationId xmlns:a16="http://schemas.microsoft.com/office/drawing/2014/main" xmlns="" id="{C808CBC7-E27C-3ACA-333F-F71FC5A9911E}"/>
              </a:ext>
            </a:extLst>
          </p:cNvPr>
          <p:cNvGraphicFramePr>
            <a:graphicFrameLocks noGrp="1"/>
          </p:cNvGraphicFramePr>
          <p:nvPr>
            <p:extLst>
              <p:ext uri="{D42A27DB-BD31-4B8C-83A1-F6EECF244321}">
                <p14:modId xmlns:p14="http://schemas.microsoft.com/office/powerpoint/2010/main" val="3243232124"/>
              </p:ext>
            </p:extLst>
          </p:nvPr>
        </p:nvGraphicFramePr>
        <p:xfrm>
          <a:off x="914400" y="2209800"/>
          <a:ext cx="10134600" cy="4072796"/>
        </p:xfrm>
        <a:graphic>
          <a:graphicData uri="http://schemas.openxmlformats.org/drawingml/2006/table">
            <a:tbl>
              <a:tblPr firstRow="1" firstCol="1" bandRow="1">
                <a:tableStyleId>{5C22544A-7EE6-4342-B048-85BDC9FD1C3A}</a:tableStyleId>
              </a:tblPr>
              <a:tblGrid>
                <a:gridCol w="2043180">
                  <a:extLst>
                    <a:ext uri="{9D8B030D-6E8A-4147-A177-3AD203B41FA5}">
                      <a16:colId xmlns:a16="http://schemas.microsoft.com/office/drawing/2014/main" xmlns="" val="3587129187"/>
                    </a:ext>
                  </a:extLst>
                </a:gridCol>
                <a:gridCol w="8091420">
                  <a:extLst>
                    <a:ext uri="{9D8B030D-6E8A-4147-A177-3AD203B41FA5}">
                      <a16:colId xmlns:a16="http://schemas.microsoft.com/office/drawing/2014/main" xmlns="" val="942916454"/>
                    </a:ext>
                  </a:extLst>
                </a:gridCol>
              </a:tblGrid>
              <a:tr h="1132911">
                <a:tc>
                  <a:txBody>
                    <a:bodyPr/>
                    <a:lstStyle/>
                    <a:p>
                      <a:pPr marL="0" marR="0" algn="ctr">
                        <a:spcBef>
                          <a:spcPts val="600"/>
                        </a:spcBef>
                        <a:spcAft>
                          <a:spcPts val="600"/>
                        </a:spcAft>
                      </a:pPr>
                      <a:r>
                        <a:rPr lang="en-US" sz="1600" b="1" dirty="0">
                          <a:solidFill>
                            <a:srgbClr val="0C0C0C"/>
                          </a:solidFill>
                          <a:effectLst/>
                          <a:latin typeface="+mn-lt"/>
                        </a:rPr>
                        <a:t>Hazard </a:t>
                      </a:r>
                      <a:r>
                        <a:rPr lang="en-US" sz="1600" b="1" dirty="0" smtClean="0">
                          <a:solidFill>
                            <a:srgbClr val="0C0C0C"/>
                          </a:solidFill>
                          <a:effectLst/>
                          <a:latin typeface="+mn-lt"/>
                        </a:rPr>
                        <a:t>Description</a:t>
                      </a:r>
                      <a:endParaRPr lang="en-US" sz="1600" b="1"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lvl="0" indent="0" algn="l"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n-US" sz="1600" b="0" kern="1200" dirty="0">
                          <a:solidFill>
                            <a:srgbClr val="0C0C0C"/>
                          </a:solidFill>
                          <a:effectLst/>
                          <a:latin typeface="+mn-lt"/>
                          <a:ea typeface="+mn-ea"/>
                          <a:cs typeface="+mn-cs"/>
                        </a:rPr>
                        <a:t>A threat to detonate an explosive or incendiary device to cause property damage, death, or injuries, whether such a device exists.  Bombs are easy to assemble, can take any form, and are challenging to detect.  Conventional bombs or improvised explosive devices (IEDs) are damaging in two ways: the explosion can cause damage to nearby people and structures, and fragments of the bomb itself can become flying debris. </a:t>
                      </a:r>
                    </a:p>
                  </a:txBody>
                  <a:tcPr marL="68580" marR="68580" marT="0" marB="0" anchor="ctr">
                    <a:solidFill>
                      <a:schemeClr val="bg1">
                        <a:lumMod val="95000"/>
                      </a:schemeClr>
                    </a:solidFill>
                  </a:tcPr>
                </a:tc>
                <a:extLst>
                  <a:ext uri="{0D108BD9-81ED-4DB2-BD59-A6C34878D82A}">
                    <a16:rowId xmlns:a16="http://schemas.microsoft.com/office/drawing/2014/main" xmlns="" val="2079467996"/>
                  </a:ext>
                </a:extLst>
              </a:tr>
              <a:tr h="1015405">
                <a:tc>
                  <a:txBody>
                    <a:bodyPr/>
                    <a:lstStyle/>
                    <a:p>
                      <a:pPr marL="0" marR="0" algn="ctr">
                        <a:spcBef>
                          <a:spcPts val="600"/>
                        </a:spcBef>
                        <a:spcAft>
                          <a:spcPts val="600"/>
                        </a:spcAft>
                      </a:pPr>
                      <a:r>
                        <a:rPr lang="en-US" sz="1600" b="1" dirty="0">
                          <a:solidFill>
                            <a:srgbClr val="0C0C0C"/>
                          </a:solidFill>
                          <a:effectLst/>
                          <a:latin typeface="+mn-lt"/>
                          <a:ea typeface="Calibri" panose="020F0502020204030204" pitchFamily="34" charset="0"/>
                          <a:cs typeface="Times New Roman" panose="02020603050405020304" pitchFamily="18" charset="0"/>
                        </a:rPr>
                        <a:t>Historical Occurrences </a:t>
                      </a:r>
                    </a:p>
                  </a:txBody>
                  <a:tcPr marL="68580" marR="68580" marT="0" marB="0" anchor="ctr">
                    <a:solidFill>
                      <a:schemeClr val="bg1">
                        <a:lumMod val="85000"/>
                      </a:schemeClr>
                    </a:solidFill>
                  </a:tcPr>
                </a:tc>
                <a:tc>
                  <a:txBody>
                    <a:bodyPr/>
                    <a:lstStyle/>
                    <a:p>
                      <a:pPr marL="285750" marR="9525" lvl="0" indent="-285750" algn="l">
                        <a:spcBef>
                          <a:spcPts val="600"/>
                        </a:spcBef>
                        <a:spcAft>
                          <a:spcPts val="600"/>
                        </a:spcAft>
                        <a:buFont typeface="Wingdings" panose="05000000000000000000" pitchFamily="2" charset="2"/>
                        <a:buChar char="§"/>
                      </a:pPr>
                      <a:r>
                        <a:rPr lang="en-US" sz="1600" b="0" kern="1200" dirty="0">
                          <a:solidFill>
                            <a:srgbClr val="0C0C0C"/>
                          </a:solidFill>
                          <a:effectLst/>
                          <a:latin typeface="+mn-lt"/>
                          <a:ea typeface="+mn-ea"/>
                          <a:cs typeface="+mn-cs"/>
                        </a:rPr>
                        <a:t>February 2022, the FBI Joint Terrorism Task Forces are leading the investigation into the nationwide series of bomb threats to Historically Black Colleges and Universities </a:t>
                      </a:r>
                    </a:p>
                    <a:p>
                      <a:pPr marL="285750" marR="9525" lvl="0" indent="-285750" algn="l">
                        <a:spcBef>
                          <a:spcPts val="600"/>
                        </a:spcBef>
                        <a:spcAft>
                          <a:spcPts val="600"/>
                        </a:spcAft>
                        <a:buFont typeface="Wingdings" panose="05000000000000000000" pitchFamily="2" charset="2"/>
                        <a:buChar char="§"/>
                      </a:pPr>
                      <a:r>
                        <a:rPr lang="en-US" sz="1600" b="0" kern="1200" dirty="0">
                          <a:solidFill>
                            <a:srgbClr val="0C0C0C"/>
                          </a:solidFill>
                          <a:effectLst/>
                          <a:latin typeface="+mn-lt"/>
                          <a:ea typeface="+mn-ea"/>
                          <a:cs typeface="+mn-cs"/>
                        </a:rPr>
                        <a:t>No explosive devices have been found at any of the locations</a:t>
                      </a:r>
                      <a:endParaRPr lang="en-US" sz="1600" b="0"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xmlns="" val="1705529467"/>
                  </a:ext>
                </a:extLst>
              </a:tr>
              <a:tr h="1838191">
                <a:tc>
                  <a:txBody>
                    <a:bodyPr/>
                    <a:lstStyle/>
                    <a:p>
                      <a:pPr marL="0" marR="0" algn="ctr">
                        <a:spcBef>
                          <a:spcPts val="600"/>
                        </a:spcBef>
                        <a:spcAft>
                          <a:spcPts val="600"/>
                        </a:spcAft>
                      </a:pPr>
                      <a:r>
                        <a:rPr lang="en-US" sz="1600" b="1" dirty="0">
                          <a:solidFill>
                            <a:srgbClr val="0C0C0C"/>
                          </a:solidFill>
                          <a:effectLst/>
                          <a:latin typeface="+mn-lt"/>
                          <a:ea typeface="Calibri" panose="020F0502020204030204" pitchFamily="34" charset="0"/>
                          <a:cs typeface="Times New Roman" panose="02020603050405020304" pitchFamily="18" charset="0"/>
                        </a:rPr>
                        <a:t>Future </a:t>
                      </a:r>
                      <a:r>
                        <a:rPr lang="en-US" sz="1600" b="1" dirty="0" smtClean="0">
                          <a:solidFill>
                            <a:srgbClr val="0C0C0C"/>
                          </a:solidFill>
                          <a:effectLst/>
                          <a:latin typeface="+mn-lt"/>
                          <a:ea typeface="Calibri" panose="020F0502020204030204" pitchFamily="34" charset="0"/>
                          <a:cs typeface="Times New Roman" panose="02020603050405020304" pitchFamily="18" charset="0"/>
                        </a:rPr>
                        <a:t>Occurrences</a:t>
                      </a:r>
                      <a:endParaRPr lang="en-US" sz="1600" b="1"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9525" lvl="0" indent="0" algn="l"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n-US" sz="1600" b="0" kern="1200" dirty="0">
                          <a:solidFill>
                            <a:srgbClr val="0C0C0C"/>
                          </a:solidFill>
                          <a:effectLst/>
                          <a:latin typeface="+mn-lt"/>
                          <a:ea typeface="+mn-ea"/>
                          <a:cs typeface="+mn-cs"/>
                        </a:rPr>
                        <a:t>This type of event is unlikely to occur and pose catastrophic but minimal severity on long-term impacts to the campus community</a:t>
                      </a:r>
                      <a:endParaRPr lang="en-US" sz="1600" b="0"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xmlns="" val="3136722096"/>
                  </a:ext>
                </a:extLst>
              </a:tr>
            </a:tbl>
          </a:graphicData>
        </a:graphic>
      </p:graphicFrame>
    </p:spTree>
    <p:extLst>
      <p:ext uri="{BB962C8B-B14F-4D97-AF65-F5344CB8AC3E}">
        <p14:creationId xmlns:p14="http://schemas.microsoft.com/office/powerpoint/2010/main" val="2812155236"/>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Thunderstorms/Windstorms</a:t>
            </a:r>
          </a:p>
        </p:txBody>
      </p:sp>
      <p:graphicFrame>
        <p:nvGraphicFramePr>
          <p:cNvPr id="2" name="Table 1" descr="Description of the hazards and risks associated with thunderstorms and windstorms, historical occurrences, and possibility of future occurrences." title="Thunderstorms/Windstorms Hazard Profile">
            <a:extLst>
              <a:ext uri="{FF2B5EF4-FFF2-40B4-BE49-F238E27FC236}">
                <a16:creationId xmlns:a16="http://schemas.microsoft.com/office/drawing/2014/main" xmlns="" id="{D8D431E2-CF6C-7C1E-57C6-CB6FCD5263EF}"/>
              </a:ext>
            </a:extLst>
          </p:cNvPr>
          <p:cNvGraphicFramePr>
            <a:graphicFrameLocks noGrp="1"/>
          </p:cNvGraphicFramePr>
          <p:nvPr>
            <p:extLst>
              <p:ext uri="{D42A27DB-BD31-4B8C-83A1-F6EECF244321}">
                <p14:modId xmlns:p14="http://schemas.microsoft.com/office/powerpoint/2010/main" val="2770956824"/>
              </p:ext>
            </p:extLst>
          </p:nvPr>
        </p:nvGraphicFramePr>
        <p:xfrm>
          <a:off x="838200" y="2286000"/>
          <a:ext cx="10134600" cy="3986507"/>
        </p:xfrm>
        <a:graphic>
          <a:graphicData uri="http://schemas.openxmlformats.org/drawingml/2006/table">
            <a:tbl>
              <a:tblPr firstRow="1" firstCol="1" bandRow="1">
                <a:tableStyleId>{5C22544A-7EE6-4342-B048-85BDC9FD1C3A}</a:tableStyleId>
              </a:tblPr>
              <a:tblGrid>
                <a:gridCol w="2043180">
                  <a:extLst>
                    <a:ext uri="{9D8B030D-6E8A-4147-A177-3AD203B41FA5}">
                      <a16:colId xmlns:a16="http://schemas.microsoft.com/office/drawing/2014/main" xmlns="" val="3587129187"/>
                    </a:ext>
                  </a:extLst>
                </a:gridCol>
                <a:gridCol w="8091420">
                  <a:extLst>
                    <a:ext uri="{9D8B030D-6E8A-4147-A177-3AD203B41FA5}">
                      <a16:colId xmlns:a16="http://schemas.microsoft.com/office/drawing/2014/main" xmlns="" val="942916454"/>
                    </a:ext>
                  </a:extLst>
                </a:gridCol>
              </a:tblGrid>
              <a:tr h="1132911">
                <a:tc>
                  <a:txBody>
                    <a:bodyPr/>
                    <a:lstStyle/>
                    <a:p>
                      <a:pPr marL="0" marR="0" algn="ctr">
                        <a:spcBef>
                          <a:spcPts val="600"/>
                        </a:spcBef>
                        <a:spcAft>
                          <a:spcPts val="600"/>
                        </a:spcAft>
                      </a:pPr>
                      <a:r>
                        <a:rPr lang="en-US" sz="1600" b="1" dirty="0">
                          <a:solidFill>
                            <a:srgbClr val="0C0C0C"/>
                          </a:solidFill>
                          <a:effectLst/>
                          <a:latin typeface="+mn-lt"/>
                        </a:rPr>
                        <a:t>Hazard </a:t>
                      </a:r>
                      <a:r>
                        <a:rPr lang="en-US" sz="1600" b="1" dirty="0" smtClean="0">
                          <a:solidFill>
                            <a:srgbClr val="0C0C0C"/>
                          </a:solidFill>
                          <a:effectLst/>
                          <a:latin typeface="+mn-lt"/>
                        </a:rPr>
                        <a:t>Description</a:t>
                      </a:r>
                      <a:endParaRPr lang="en-US" sz="1600" b="1"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lvl="0" indent="0" algn="l"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n-US" sz="1600" b="0" kern="1200" dirty="0">
                          <a:solidFill>
                            <a:srgbClr val="0C0C0C"/>
                          </a:solidFill>
                          <a:effectLst/>
                          <a:latin typeface="+mn-lt"/>
                          <a:ea typeface="+mn-ea"/>
                          <a:cs typeface="+mn-cs"/>
                        </a:rPr>
                        <a:t>A single-cell thunderstorm, often called “popcorn” convection, is a small, brief, weak storm that grow and die within an hour or so.  They are driven by heating on a summer afternoon.  Single-cell storms may produce short heavy rain and lightning </a:t>
                      </a:r>
                    </a:p>
                  </a:txBody>
                  <a:tcPr marL="68580" marR="68580" marT="0" marB="0" anchor="ctr">
                    <a:solidFill>
                      <a:schemeClr val="bg1">
                        <a:lumMod val="95000"/>
                      </a:schemeClr>
                    </a:solidFill>
                  </a:tcPr>
                </a:tc>
                <a:extLst>
                  <a:ext uri="{0D108BD9-81ED-4DB2-BD59-A6C34878D82A}">
                    <a16:rowId xmlns:a16="http://schemas.microsoft.com/office/drawing/2014/main" xmlns="" val="2079467996"/>
                  </a:ext>
                </a:extLst>
              </a:tr>
              <a:tr h="1015405">
                <a:tc>
                  <a:txBody>
                    <a:bodyPr/>
                    <a:lstStyle/>
                    <a:p>
                      <a:pPr marL="0" marR="0" algn="ctr">
                        <a:spcBef>
                          <a:spcPts val="600"/>
                        </a:spcBef>
                        <a:spcAft>
                          <a:spcPts val="600"/>
                        </a:spcAft>
                      </a:pPr>
                      <a:r>
                        <a:rPr lang="en-US" sz="1600" b="1" dirty="0">
                          <a:solidFill>
                            <a:srgbClr val="0C0C0C"/>
                          </a:solidFill>
                          <a:effectLst/>
                          <a:latin typeface="+mn-lt"/>
                          <a:ea typeface="Calibri" panose="020F0502020204030204" pitchFamily="34" charset="0"/>
                          <a:cs typeface="Times New Roman" panose="02020603050405020304" pitchFamily="18" charset="0"/>
                        </a:rPr>
                        <a:t>Historical Occurrences </a:t>
                      </a:r>
                    </a:p>
                    <a:p>
                      <a:pPr marL="0" marR="0" algn="ctr">
                        <a:spcBef>
                          <a:spcPts val="600"/>
                        </a:spcBef>
                        <a:spcAft>
                          <a:spcPts val="600"/>
                        </a:spcAft>
                      </a:pPr>
                      <a:r>
                        <a:rPr lang="en-US" sz="1600" b="1" dirty="0">
                          <a:solidFill>
                            <a:srgbClr val="0C0C0C"/>
                          </a:solidFill>
                          <a:effectLst/>
                          <a:latin typeface="+mn-lt"/>
                          <a:ea typeface="Calibri" panose="020F0502020204030204" pitchFamily="34" charset="0"/>
                          <a:cs typeface="Times New Roman" panose="02020603050405020304" pitchFamily="18" charset="0"/>
                        </a:rPr>
                        <a:t>2012-2021</a:t>
                      </a:r>
                    </a:p>
                  </a:txBody>
                  <a:tcPr marL="68580" marR="68580" marT="0" marB="0" anchor="ctr">
                    <a:solidFill>
                      <a:schemeClr val="bg1">
                        <a:lumMod val="85000"/>
                      </a:schemeClr>
                    </a:solidFill>
                  </a:tcPr>
                </a:tc>
                <a:tc>
                  <a:txBody>
                    <a:bodyPr/>
                    <a:lstStyle/>
                    <a:p>
                      <a:pPr marL="285750" marR="9525" lvl="0" indent="-285750" algn="l">
                        <a:spcBef>
                          <a:spcPts val="600"/>
                        </a:spcBef>
                        <a:spcAft>
                          <a:spcPts val="600"/>
                        </a:spcAft>
                        <a:buFont typeface="Wingdings" panose="05000000000000000000" pitchFamily="2" charset="2"/>
                        <a:buChar char="§"/>
                      </a:pPr>
                      <a:r>
                        <a:rPr lang="en-US" sz="1600" b="0" dirty="0">
                          <a:solidFill>
                            <a:srgbClr val="0C0C0C"/>
                          </a:solidFill>
                          <a:effectLst/>
                          <a:latin typeface="+mn-lt"/>
                          <a:ea typeface="Calibri" panose="020F0502020204030204" pitchFamily="34" charset="0"/>
                          <a:cs typeface="Times New Roman" panose="02020603050405020304" pitchFamily="18" charset="0"/>
                        </a:rPr>
                        <a:t>37 High Windstorm watches</a:t>
                      </a:r>
                    </a:p>
                    <a:p>
                      <a:pPr marL="285750" marR="9525" lvl="0" indent="-285750" algn="l">
                        <a:spcBef>
                          <a:spcPts val="600"/>
                        </a:spcBef>
                        <a:spcAft>
                          <a:spcPts val="600"/>
                        </a:spcAft>
                        <a:buFont typeface="Wingdings" panose="05000000000000000000" pitchFamily="2" charset="2"/>
                        <a:buChar char="§"/>
                      </a:pPr>
                      <a:r>
                        <a:rPr lang="en-US" sz="1600" b="0" dirty="0">
                          <a:solidFill>
                            <a:srgbClr val="0C0C0C"/>
                          </a:solidFill>
                          <a:effectLst/>
                          <a:latin typeface="+mn-lt"/>
                          <a:ea typeface="Calibri" panose="020F0502020204030204" pitchFamily="34" charset="0"/>
                          <a:cs typeface="Times New Roman" panose="02020603050405020304" pitchFamily="18" charset="0"/>
                        </a:rPr>
                        <a:t>62 High Windstorm warnings</a:t>
                      </a:r>
                    </a:p>
                  </a:txBody>
                  <a:tcPr marL="68580" marR="68580" marT="0" marB="0" anchor="ctr">
                    <a:solidFill>
                      <a:schemeClr val="bg1">
                        <a:lumMod val="95000"/>
                      </a:schemeClr>
                    </a:solidFill>
                  </a:tcPr>
                </a:tc>
                <a:extLst>
                  <a:ext uri="{0D108BD9-81ED-4DB2-BD59-A6C34878D82A}">
                    <a16:rowId xmlns:a16="http://schemas.microsoft.com/office/drawing/2014/main" xmlns="" val="1705529467"/>
                  </a:ext>
                </a:extLst>
              </a:tr>
              <a:tr h="1838191">
                <a:tc>
                  <a:txBody>
                    <a:bodyPr/>
                    <a:lstStyle/>
                    <a:p>
                      <a:pPr marL="0" marR="0" algn="ctr">
                        <a:spcBef>
                          <a:spcPts val="600"/>
                        </a:spcBef>
                        <a:spcAft>
                          <a:spcPts val="600"/>
                        </a:spcAft>
                      </a:pPr>
                      <a:r>
                        <a:rPr lang="en-US" sz="1600" b="1" dirty="0">
                          <a:solidFill>
                            <a:srgbClr val="0C0C0C"/>
                          </a:solidFill>
                          <a:effectLst/>
                          <a:latin typeface="+mn-lt"/>
                          <a:ea typeface="Calibri" panose="020F0502020204030204" pitchFamily="34" charset="0"/>
                          <a:cs typeface="Times New Roman" panose="02020603050405020304" pitchFamily="18" charset="0"/>
                        </a:rPr>
                        <a:t>Future </a:t>
                      </a:r>
                      <a:r>
                        <a:rPr lang="en-US" sz="1600" b="1" dirty="0" smtClean="0">
                          <a:solidFill>
                            <a:srgbClr val="0C0C0C"/>
                          </a:solidFill>
                          <a:effectLst/>
                          <a:latin typeface="+mn-lt"/>
                          <a:ea typeface="Calibri" panose="020F0502020204030204" pitchFamily="34" charset="0"/>
                          <a:cs typeface="Times New Roman" panose="02020603050405020304" pitchFamily="18" charset="0"/>
                        </a:rPr>
                        <a:t>Occurrences</a:t>
                      </a:r>
                      <a:endParaRPr lang="en-US" sz="1600" b="1"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9525" lvl="0" indent="0" algn="l"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n-US" sz="1600" b="0" kern="1200" dirty="0">
                          <a:solidFill>
                            <a:srgbClr val="0C0C0C"/>
                          </a:solidFill>
                          <a:effectLst/>
                          <a:latin typeface="+mn-lt"/>
                          <a:ea typeface="+mn-ea"/>
                          <a:cs typeface="+mn-cs"/>
                        </a:rPr>
                        <a:t>VCU and Richmond are vulnerable to severe thunderstorms and windstorms.  With storms occurring in the Richmond area during the past one hundred years, the probability of thunderstorms occurring in the future is accurate, and the storm's effects may negatively impact the university.  Therefore, the impact on the university from thunderstorms is relatively high. </a:t>
                      </a:r>
                      <a:endParaRPr lang="en-US" sz="1600" b="0" dirty="0">
                        <a:solidFill>
                          <a:srgbClr val="0C0C0C"/>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xmlns="" val="3136722096"/>
                  </a:ext>
                </a:extLst>
              </a:tr>
            </a:tbl>
          </a:graphicData>
        </a:graphic>
      </p:graphicFrame>
    </p:spTree>
    <p:extLst>
      <p:ext uri="{BB962C8B-B14F-4D97-AF65-F5344CB8AC3E}">
        <p14:creationId xmlns:p14="http://schemas.microsoft.com/office/powerpoint/2010/main" val="49853687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dirty="0"/>
              <a:t>Today’s Agenda</a:t>
            </a:r>
          </a:p>
        </p:txBody>
      </p:sp>
      <p:sp>
        <p:nvSpPr>
          <p:cNvPr id="16386" name="Content Placeholder 2"/>
          <p:cNvSpPr>
            <a:spLocks noGrp="1"/>
          </p:cNvSpPr>
          <p:nvPr>
            <p:ph idx="1"/>
          </p:nvPr>
        </p:nvSpPr>
        <p:spPr>
          <a:xfrm>
            <a:off x="609600" y="1571626"/>
            <a:ext cx="11125200" cy="5133974"/>
          </a:xfrm>
        </p:spPr>
        <p:txBody>
          <a:bodyPr/>
          <a:lstStyle/>
          <a:p>
            <a:pPr marL="0" indent="0">
              <a:spcBef>
                <a:spcPts val="600"/>
              </a:spcBef>
              <a:spcAft>
                <a:spcPts val="600"/>
              </a:spcAft>
              <a:buNone/>
            </a:pPr>
            <a:endParaRPr lang="en-US" sz="2800" dirty="0"/>
          </a:p>
          <a:p>
            <a:pPr marL="0" indent="0">
              <a:spcBef>
                <a:spcPts val="600"/>
              </a:spcBef>
              <a:spcAft>
                <a:spcPts val="600"/>
              </a:spcAft>
              <a:buNone/>
            </a:pPr>
            <a:r>
              <a:rPr lang="en-US" sz="2000" dirty="0"/>
              <a:t>1</a:t>
            </a:r>
            <a:r>
              <a:rPr lang="en-US" sz="2000" b="1" dirty="0"/>
              <a:t>. Introduction </a:t>
            </a:r>
          </a:p>
          <a:p>
            <a:pPr marL="0" indent="0">
              <a:spcBef>
                <a:spcPts val="600"/>
              </a:spcBef>
              <a:spcAft>
                <a:spcPts val="600"/>
              </a:spcAft>
              <a:buNone/>
            </a:pPr>
            <a:r>
              <a:rPr lang="en-US" sz="2000" b="0" dirty="0"/>
              <a:t>	</a:t>
            </a:r>
            <a:r>
              <a:rPr lang="en-US" sz="2000" dirty="0"/>
              <a:t>a.</a:t>
            </a:r>
            <a:r>
              <a:rPr lang="en-US" sz="2000" b="0" dirty="0"/>
              <a:t> Plan Organization</a:t>
            </a:r>
          </a:p>
          <a:p>
            <a:pPr marL="0" indent="0">
              <a:spcBef>
                <a:spcPts val="600"/>
              </a:spcBef>
              <a:spcAft>
                <a:spcPts val="600"/>
              </a:spcAft>
              <a:buNone/>
            </a:pPr>
            <a:r>
              <a:rPr lang="en-US" sz="2000" dirty="0"/>
              <a:t>	b. Purpose of the Plan</a:t>
            </a:r>
          </a:p>
          <a:p>
            <a:pPr marL="0" indent="0">
              <a:spcBef>
                <a:spcPts val="600"/>
              </a:spcBef>
              <a:spcAft>
                <a:spcPts val="600"/>
              </a:spcAft>
              <a:buNone/>
            </a:pPr>
            <a:r>
              <a:rPr lang="en-US" sz="2000" b="0" dirty="0"/>
              <a:t>	c. Scope</a:t>
            </a:r>
          </a:p>
          <a:p>
            <a:pPr marL="0" indent="0">
              <a:spcBef>
                <a:spcPts val="600"/>
              </a:spcBef>
              <a:spcAft>
                <a:spcPts val="600"/>
              </a:spcAft>
              <a:buNone/>
            </a:pPr>
            <a:r>
              <a:rPr lang="en-US" sz="2000" b="1" dirty="0"/>
              <a:t>2. Planning</a:t>
            </a:r>
          </a:p>
          <a:p>
            <a:pPr marL="0" marR="0" lvl="0" indent="0" algn="just">
              <a:spcBef>
                <a:spcPts val="600"/>
              </a:spcBef>
              <a:spcAft>
                <a:spcPts val="600"/>
              </a:spcAft>
              <a:buNone/>
            </a:pPr>
            <a:r>
              <a:rPr lang="en-US" sz="2000" dirty="0">
                <a:solidFill>
                  <a:srgbClr val="000000"/>
                </a:solidFill>
                <a:ea typeface="Arial Narrow" panose="020B0606020202030204" pitchFamily="34" charset="0"/>
                <a:cs typeface="Arial Narrow" panose="020B0606020202030204" pitchFamily="34" charset="0"/>
              </a:rPr>
              <a:t>	a. </a:t>
            </a:r>
            <a:r>
              <a:rPr lang="en-US" sz="2000" dirty="0">
                <a:solidFill>
                  <a:srgbClr val="000000"/>
                </a:solidFill>
                <a:effectLst/>
                <a:ea typeface="Arial Narrow" panose="020B0606020202030204" pitchFamily="34" charset="0"/>
                <a:cs typeface="Arial Narrow" panose="020B0606020202030204" pitchFamily="34" charset="0"/>
              </a:rPr>
              <a:t>Forming the Collaborative Planning Team</a:t>
            </a:r>
          </a:p>
          <a:p>
            <a:pPr marL="0" marR="0" lvl="0" indent="0" algn="just">
              <a:spcBef>
                <a:spcPts val="600"/>
              </a:spcBef>
              <a:spcAft>
                <a:spcPts val="600"/>
              </a:spcAft>
              <a:buNone/>
            </a:pPr>
            <a:r>
              <a:rPr lang="en-US" sz="2000" dirty="0">
                <a:solidFill>
                  <a:srgbClr val="000000"/>
                </a:solidFill>
                <a:ea typeface="Arial Narrow" panose="020B0606020202030204" pitchFamily="34" charset="0"/>
                <a:cs typeface="Arial Narrow" panose="020B0606020202030204" pitchFamily="34" charset="0"/>
              </a:rPr>
              <a:t>	b. </a:t>
            </a:r>
            <a:r>
              <a:rPr lang="en-US" sz="2000" dirty="0">
                <a:solidFill>
                  <a:srgbClr val="000000"/>
                </a:solidFill>
                <a:effectLst/>
                <a:ea typeface="Arial Narrow" panose="020B0606020202030204" pitchFamily="34" charset="0"/>
                <a:cs typeface="Arial Narrow" panose="020B0606020202030204" pitchFamily="34" charset="0"/>
              </a:rPr>
              <a:t>Understanding the Situation </a:t>
            </a:r>
          </a:p>
          <a:p>
            <a:pPr marL="0" marR="0" lvl="0" indent="0" algn="just">
              <a:spcBef>
                <a:spcPts val="600"/>
              </a:spcBef>
              <a:spcAft>
                <a:spcPts val="600"/>
              </a:spcAft>
              <a:buNone/>
            </a:pPr>
            <a:r>
              <a:rPr lang="en-US" sz="2000" dirty="0">
                <a:solidFill>
                  <a:srgbClr val="000000"/>
                </a:solidFill>
                <a:effectLst/>
                <a:ea typeface="Arial Narrow" panose="020B0606020202030204" pitchFamily="34" charset="0"/>
                <a:cs typeface="Arial Narrow" panose="020B0606020202030204" pitchFamily="34" charset="0"/>
              </a:rPr>
              <a:t>	c. Goals &amp; Objectives</a:t>
            </a:r>
          </a:p>
          <a:p>
            <a:pPr marL="0" marR="0" lvl="0" indent="0" algn="just">
              <a:spcBef>
                <a:spcPts val="600"/>
              </a:spcBef>
              <a:spcAft>
                <a:spcPts val="600"/>
              </a:spcAft>
              <a:buNone/>
            </a:pPr>
            <a:r>
              <a:rPr lang="en-US" sz="2000" dirty="0">
                <a:solidFill>
                  <a:srgbClr val="000000"/>
                </a:solidFill>
                <a:effectLst/>
                <a:ea typeface="Arial Narrow" panose="020B0606020202030204" pitchFamily="34" charset="0"/>
                <a:cs typeface="Arial Narrow" panose="020B0606020202030204" pitchFamily="34" charset="0"/>
              </a:rPr>
              <a:t>	</a:t>
            </a:r>
            <a:endParaRPr lang="en-US" sz="2000" b="0" dirty="0"/>
          </a:p>
          <a:p>
            <a:pPr marL="0" indent="0">
              <a:spcBef>
                <a:spcPts val="600"/>
              </a:spcBef>
              <a:spcAft>
                <a:spcPts val="600"/>
              </a:spcAft>
              <a:buNone/>
            </a:pPr>
            <a:endParaRPr lang="en-US" sz="2800" b="0" dirty="0"/>
          </a:p>
        </p:txBody>
      </p:sp>
    </p:spTree>
    <p:extLst>
      <p:ext uri="{BB962C8B-B14F-4D97-AF65-F5344CB8AC3E}">
        <p14:creationId xmlns:p14="http://schemas.microsoft.com/office/powerpoint/2010/main" val="3170849181"/>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8916A12-9672-498C-B80F-C76F642B12D4}"/>
              </a:ext>
            </a:extLst>
          </p:cNvPr>
          <p:cNvSpPr>
            <a:spLocks noGrp="1"/>
          </p:cNvSpPr>
          <p:nvPr>
            <p:ph type="title"/>
          </p:nvPr>
        </p:nvSpPr>
        <p:spPr/>
        <p:txBody>
          <a:bodyPr/>
          <a:lstStyle/>
          <a:p>
            <a:r>
              <a:rPr lang="en-US" dirty="0"/>
              <a:t>4. Risk and Vulnerability Assessments</a:t>
            </a:r>
          </a:p>
        </p:txBody>
      </p:sp>
      <p:sp>
        <p:nvSpPr>
          <p:cNvPr id="5" name="TextBox 4">
            <a:extLst>
              <a:ext uri="{FF2B5EF4-FFF2-40B4-BE49-F238E27FC236}">
                <a16:creationId xmlns:a16="http://schemas.microsoft.com/office/drawing/2014/main" xmlns="" id="{951DD267-9091-4606-C8EE-8BB6B10DE1F1}"/>
              </a:ext>
            </a:extLst>
          </p:cNvPr>
          <p:cNvSpPr txBox="1"/>
          <p:nvPr/>
        </p:nvSpPr>
        <p:spPr>
          <a:xfrm>
            <a:off x="389467" y="2197894"/>
            <a:ext cx="10278533" cy="4524315"/>
          </a:xfrm>
          <a:prstGeom prst="rect">
            <a:avLst/>
          </a:prstGeom>
          <a:noFill/>
        </p:spPr>
        <p:txBody>
          <a:bodyPr wrap="square">
            <a:spAutoFit/>
          </a:bodyPr>
          <a:lstStyle/>
          <a:p>
            <a:pPr marR="0">
              <a:spcBef>
                <a:spcPts val="600"/>
              </a:spcBef>
              <a:spcAft>
                <a:spcPts val="600"/>
              </a:spcAft>
            </a:pPr>
            <a:r>
              <a:rPr lang="en-US" sz="2000" b="1" dirty="0">
                <a:solidFill>
                  <a:srgbClr val="0C0C0C"/>
                </a:solidFill>
                <a:effectLst/>
                <a:latin typeface="+mn-lt"/>
                <a:ea typeface="Calibri" panose="020F0502020204030204" pitchFamily="34" charset="0"/>
                <a:cs typeface="Times New Roman" panose="02020603050405020304" pitchFamily="18" charset="0"/>
              </a:rPr>
              <a:t>Critical Facilities:</a:t>
            </a:r>
          </a:p>
          <a:p>
            <a:pPr marR="0">
              <a:spcBef>
                <a:spcPts val="600"/>
              </a:spcBef>
              <a:spcAft>
                <a:spcPts val="600"/>
              </a:spcAft>
            </a:pPr>
            <a:r>
              <a:rPr lang="en-US" sz="2000" b="1" dirty="0">
                <a:solidFill>
                  <a:srgbClr val="0C0C0C"/>
                </a:solidFill>
                <a:effectLst/>
                <a:latin typeface="+mn-lt"/>
                <a:ea typeface="Calibri" panose="020F0502020204030204" pitchFamily="34" charset="0"/>
                <a:cs typeface="Times New Roman" panose="02020603050405020304" pitchFamily="18" charset="0"/>
              </a:rPr>
              <a:t>1. Critical Archival (CA):</a:t>
            </a:r>
          </a:p>
          <a:p>
            <a:pPr marL="0" marR="0" algn="just">
              <a:spcBef>
                <a:spcPts val="600"/>
              </a:spcBef>
              <a:spcAft>
                <a:spcPts val="600"/>
              </a:spcAft>
              <a:tabLst>
                <a:tab pos="5886450" algn="l"/>
                <a:tab pos="5943600" algn="l"/>
              </a:tabLst>
            </a:pPr>
            <a:r>
              <a:rPr lang="en-US" sz="2000" dirty="0">
                <a:solidFill>
                  <a:srgbClr val="0C0C0C"/>
                </a:solidFill>
                <a:effectLst/>
                <a:latin typeface="+mn-lt"/>
                <a:ea typeface="Cambria" panose="02040503050406030204" pitchFamily="18" charset="0"/>
                <a:cs typeface="Arial" panose="020B0604020202020204" pitchFamily="34" charset="0"/>
              </a:rPr>
              <a:t>Critical Archival facilities  support the economic functions, and the disruption or loss of function would impact the financial position of VCU.  The replacement cost and content value represent the cost to address the total loss of VCU facilities. These include:</a:t>
            </a:r>
          </a:p>
          <a:p>
            <a:pPr marL="342900" marR="0" lvl="0" indent="-342900" algn="just">
              <a:spcBef>
                <a:spcPts val="600"/>
              </a:spcBef>
              <a:spcAft>
                <a:spcPts val="600"/>
              </a:spcAft>
              <a:buFont typeface="Wingdings" panose="05000000000000000000" pitchFamily="2" charset="2"/>
              <a:buChar char=""/>
            </a:pPr>
            <a:r>
              <a:rPr lang="en-US" sz="2000" dirty="0">
                <a:solidFill>
                  <a:srgbClr val="0C0C0C"/>
                </a:solidFill>
                <a:effectLst/>
                <a:latin typeface="+mn-lt"/>
                <a:ea typeface="Cambria" panose="02040503050406030204" pitchFamily="18" charset="0"/>
                <a:cs typeface="Arial" panose="020B0604020202020204" pitchFamily="34" charset="0"/>
              </a:rPr>
              <a:t>House irreplaceable artifacts, records, equipment, or research (museums)</a:t>
            </a:r>
          </a:p>
          <a:p>
            <a:pPr marL="342900" marR="0" lvl="0" indent="-342900" algn="just">
              <a:spcBef>
                <a:spcPts val="600"/>
              </a:spcBef>
              <a:spcAft>
                <a:spcPts val="600"/>
              </a:spcAft>
              <a:buFont typeface="Wingdings" panose="05000000000000000000" pitchFamily="2" charset="2"/>
              <a:buChar char=""/>
            </a:pPr>
            <a:r>
              <a:rPr lang="en-US" sz="2000" dirty="0">
                <a:solidFill>
                  <a:srgbClr val="0C0C0C"/>
                </a:solidFill>
                <a:effectLst/>
                <a:latin typeface="+mn-lt"/>
                <a:ea typeface="Cambria" panose="02040503050406030204" pitchFamily="18" charset="0"/>
                <a:cs typeface="Arial" panose="020B0604020202020204" pitchFamily="34" charset="0"/>
              </a:rPr>
              <a:t>Special or unique cultural or historical value</a:t>
            </a:r>
          </a:p>
          <a:p>
            <a:pPr marL="342900" marR="0" lvl="0" indent="-342900" algn="just">
              <a:spcBef>
                <a:spcPts val="600"/>
              </a:spcBef>
              <a:spcAft>
                <a:spcPts val="600"/>
              </a:spcAft>
              <a:buFont typeface="Wingdings" panose="05000000000000000000" pitchFamily="2" charset="2"/>
              <a:buChar char=""/>
            </a:pPr>
            <a:r>
              <a:rPr lang="en-US" sz="2000" dirty="0">
                <a:solidFill>
                  <a:srgbClr val="0C0C0C"/>
                </a:solidFill>
                <a:effectLst/>
                <a:latin typeface="+mn-lt"/>
                <a:ea typeface="Cambria" panose="02040503050406030204" pitchFamily="18" charset="0"/>
                <a:cs typeface="Arial" panose="020B0604020202020204" pitchFamily="34" charset="0"/>
              </a:rPr>
              <a:t>Represent some special or unique natural resource value, including public recreation areas, parks, forests, important natural habitats</a:t>
            </a:r>
          </a:p>
          <a:p>
            <a:pPr marL="342900" marR="0" lvl="0" indent="-342900" algn="just">
              <a:spcBef>
                <a:spcPts val="600"/>
              </a:spcBef>
              <a:spcAft>
                <a:spcPts val="600"/>
              </a:spcAft>
              <a:buFont typeface="Wingdings" panose="05000000000000000000" pitchFamily="2" charset="2"/>
              <a:buChar char=""/>
            </a:pPr>
            <a:r>
              <a:rPr lang="en-US" sz="2000" dirty="0">
                <a:solidFill>
                  <a:srgbClr val="0C0C0C"/>
                </a:solidFill>
                <a:effectLst/>
                <a:latin typeface="+mn-lt"/>
                <a:ea typeface="Cambria" panose="02040503050406030204" pitchFamily="18" charset="0"/>
                <a:cs typeface="Arial" panose="020B0604020202020204" pitchFamily="34" charset="0"/>
              </a:rPr>
              <a:t>Protected under state or federal laws</a:t>
            </a:r>
          </a:p>
          <a:p>
            <a:pPr marR="0">
              <a:spcBef>
                <a:spcPts val="600"/>
              </a:spcBef>
              <a:spcAft>
                <a:spcPts val="600"/>
              </a:spcAft>
            </a:pPr>
            <a:endParaRPr lang="en-US"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499851"/>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8916A12-9672-498C-B80F-C76F642B12D4}"/>
              </a:ext>
            </a:extLst>
          </p:cNvPr>
          <p:cNvSpPr>
            <a:spLocks noGrp="1"/>
          </p:cNvSpPr>
          <p:nvPr>
            <p:ph type="title"/>
          </p:nvPr>
        </p:nvSpPr>
        <p:spPr/>
        <p:txBody>
          <a:bodyPr/>
          <a:lstStyle/>
          <a:p>
            <a:r>
              <a:rPr lang="en-US" sz="3200" dirty="0"/>
              <a:t>4. Risk and Vulnerability Assessments </a:t>
            </a:r>
            <a:r>
              <a:rPr lang="en-US" sz="3200" dirty="0" smtClean="0"/>
              <a:t>II</a:t>
            </a:r>
            <a:endParaRPr lang="en-US" sz="3200" dirty="0"/>
          </a:p>
        </p:txBody>
      </p:sp>
      <p:sp>
        <p:nvSpPr>
          <p:cNvPr id="5" name="TextBox 4">
            <a:extLst>
              <a:ext uri="{FF2B5EF4-FFF2-40B4-BE49-F238E27FC236}">
                <a16:creationId xmlns:a16="http://schemas.microsoft.com/office/drawing/2014/main" xmlns="" id="{951DD267-9091-4606-C8EE-8BB6B10DE1F1}"/>
              </a:ext>
            </a:extLst>
          </p:cNvPr>
          <p:cNvSpPr txBox="1"/>
          <p:nvPr/>
        </p:nvSpPr>
        <p:spPr>
          <a:xfrm>
            <a:off x="389467" y="2197894"/>
            <a:ext cx="10278533" cy="4062651"/>
          </a:xfrm>
          <a:prstGeom prst="rect">
            <a:avLst/>
          </a:prstGeom>
          <a:noFill/>
        </p:spPr>
        <p:txBody>
          <a:bodyPr wrap="square">
            <a:spAutoFit/>
          </a:bodyPr>
          <a:lstStyle/>
          <a:p>
            <a:pPr marL="0" marR="0">
              <a:spcBef>
                <a:spcPts val="600"/>
              </a:spcBef>
              <a:spcAft>
                <a:spcPts val="600"/>
              </a:spcAft>
            </a:pPr>
            <a:r>
              <a:rPr lang="en-US" sz="2000" b="1" dirty="0">
                <a:solidFill>
                  <a:srgbClr val="0C0C0C"/>
                </a:solidFill>
                <a:latin typeface="+mn-lt"/>
                <a:ea typeface="Calibri" panose="020F0502020204030204" pitchFamily="34" charset="0"/>
                <a:cs typeface="Times New Roman" panose="02020603050405020304" pitchFamily="18" charset="0"/>
              </a:rPr>
              <a:t>2. </a:t>
            </a:r>
            <a:r>
              <a:rPr lang="en-US" sz="2000" b="1" kern="1400" spc="-50" dirty="0">
                <a:solidFill>
                  <a:srgbClr val="0C0C0C"/>
                </a:solidFill>
                <a:effectLst/>
                <a:latin typeface="+mn-lt"/>
                <a:ea typeface="Times New Roman" panose="02020603050405020304" pitchFamily="18" charset="0"/>
                <a:cs typeface="Arial" panose="020B0604020202020204" pitchFamily="34" charset="0"/>
              </a:rPr>
              <a:t>Critical Vulnerable (CV):  </a:t>
            </a:r>
          </a:p>
          <a:p>
            <a:pPr marL="0" marR="0">
              <a:spcBef>
                <a:spcPts val="600"/>
              </a:spcBef>
              <a:spcAft>
                <a:spcPts val="600"/>
              </a:spcAft>
            </a:pPr>
            <a:r>
              <a:rPr lang="en-US" sz="2000" b="0" kern="1400" spc="-50" dirty="0">
                <a:solidFill>
                  <a:srgbClr val="0C0C0C"/>
                </a:solidFill>
                <a:effectLst/>
                <a:latin typeface="+mn-lt"/>
                <a:ea typeface="Times New Roman" panose="02020603050405020304" pitchFamily="18" charset="0"/>
                <a:cs typeface="Arial" panose="020B0604020202020204" pitchFamily="34" charset="0"/>
              </a:rPr>
              <a:t>Critical Vulnerable facilities support the economic functions, and the disruption or loss of function would impact the financial position of VCU.  The replacement cost and content value represent the cost to address the total loss of VCU facilities. These include:</a:t>
            </a:r>
            <a:endParaRPr lang="en-US" sz="2000" b="1" kern="1400" spc="-50" dirty="0">
              <a:solidFill>
                <a:srgbClr val="0C0C0C"/>
              </a:solidFill>
              <a:effectLst/>
              <a:latin typeface="+mn-lt"/>
              <a:ea typeface="Times New Roman" panose="02020603050405020304" pitchFamily="18" charset="0"/>
              <a:cs typeface="Arial" panose="020B0604020202020204" pitchFamily="34" charset="0"/>
            </a:endParaRPr>
          </a:p>
          <a:p>
            <a:pPr marL="342900" marR="0" lvl="0" indent="-342900">
              <a:spcBef>
                <a:spcPts val="600"/>
              </a:spcBef>
              <a:spcAft>
                <a:spcPts val="600"/>
              </a:spcAft>
              <a:buFont typeface="Wingdings" panose="05000000000000000000" pitchFamily="2" charset="2"/>
              <a:buChar char=""/>
              <a:tabLst>
                <a:tab pos="457200" algn="l"/>
                <a:tab pos="457200" algn="l"/>
              </a:tabLst>
            </a:pPr>
            <a:r>
              <a:rPr lang="en-US" sz="2000" dirty="0">
                <a:solidFill>
                  <a:srgbClr val="0C0C0C"/>
                </a:solidFill>
                <a:effectLst/>
                <a:latin typeface="+mn-lt"/>
                <a:ea typeface="Times New Roman" panose="02020603050405020304" pitchFamily="18" charset="0"/>
                <a:cs typeface="Times New Roman" panose="02020603050405020304" pitchFamily="18" charset="0"/>
              </a:rPr>
              <a:t>Schools (all age groups)</a:t>
            </a:r>
          </a:p>
          <a:p>
            <a:pPr marL="342900" marR="0" lvl="0" indent="-342900">
              <a:spcBef>
                <a:spcPts val="600"/>
              </a:spcBef>
              <a:spcAft>
                <a:spcPts val="600"/>
              </a:spcAft>
              <a:buFont typeface="Wingdings" panose="05000000000000000000" pitchFamily="2" charset="2"/>
              <a:buChar char=""/>
              <a:tabLst>
                <a:tab pos="457200" algn="l"/>
                <a:tab pos="457200" algn="l"/>
              </a:tabLst>
            </a:pPr>
            <a:r>
              <a:rPr lang="en-US" sz="2000" dirty="0">
                <a:solidFill>
                  <a:srgbClr val="0C0C0C"/>
                </a:solidFill>
                <a:effectLst/>
                <a:latin typeface="+mn-lt"/>
                <a:ea typeface="Times New Roman" panose="02020603050405020304" pitchFamily="18" charset="0"/>
                <a:cs typeface="Times New Roman" panose="02020603050405020304" pitchFamily="18" charset="0"/>
              </a:rPr>
              <a:t>Facilities that house special populations, such as nursing facilities, prisons, etc.</a:t>
            </a:r>
          </a:p>
          <a:p>
            <a:pPr marL="342900" marR="0" lvl="0" indent="-342900">
              <a:spcBef>
                <a:spcPts val="600"/>
              </a:spcBef>
              <a:spcAft>
                <a:spcPts val="600"/>
              </a:spcAft>
              <a:buFont typeface="Wingdings" panose="05000000000000000000" pitchFamily="2" charset="2"/>
              <a:buChar char=""/>
              <a:tabLst>
                <a:tab pos="457200" algn="l"/>
                <a:tab pos="457200" algn="l"/>
              </a:tabLst>
            </a:pPr>
            <a:r>
              <a:rPr lang="en-US" sz="2000" dirty="0">
                <a:solidFill>
                  <a:srgbClr val="0C0C0C"/>
                </a:solidFill>
                <a:effectLst/>
                <a:latin typeface="+mn-lt"/>
                <a:ea typeface="Times New Roman" panose="02020603050405020304" pitchFamily="18" charset="0"/>
                <a:cs typeface="Times New Roman" panose="02020603050405020304" pitchFamily="18" charset="0"/>
              </a:rPr>
              <a:t>Major employers and/or financial institutions/center</a:t>
            </a:r>
          </a:p>
          <a:p>
            <a:pPr marL="342900" marR="0" lvl="0" indent="-342900">
              <a:spcBef>
                <a:spcPts val="600"/>
              </a:spcBef>
              <a:spcAft>
                <a:spcPts val="600"/>
              </a:spcAft>
              <a:buFont typeface="Wingdings" panose="05000000000000000000" pitchFamily="2" charset="2"/>
              <a:buChar char=""/>
              <a:tabLst>
                <a:tab pos="457200" algn="l"/>
                <a:tab pos="457200" algn="l"/>
              </a:tabLst>
            </a:pPr>
            <a:r>
              <a:rPr lang="en-US" sz="2000" dirty="0">
                <a:solidFill>
                  <a:srgbClr val="0C0C0C"/>
                </a:solidFill>
                <a:effectLst/>
                <a:latin typeface="+mn-lt"/>
                <a:ea typeface="Times New Roman" panose="02020603050405020304" pitchFamily="18" charset="0"/>
                <a:cs typeface="Times New Roman" panose="02020603050405020304" pitchFamily="18" charset="0"/>
              </a:rPr>
              <a:t>High density residential or commercial centers that, if damaged, may result in high death tolls and injury rates.</a:t>
            </a:r>
          </a:p>
          <a:p>
            <a:pPr marR="0">
              <a:spcBef>
                <a:spcPts val="600"/>
              </a:spcBef>
              <a:spcAft>
                <a:spcPts val="600"/>
              </a:spcAft>
            </a:pPr>
            <a:endParaRPr lang="en-US"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3125292"/>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8916A12-9672-498C-B80F-C76F642B12D4}"/>
              </a:ext>
            </a:extLst>
          </p:cNvPr>
          <p:cNvSpPr>
            <a:spLocks noGrp="1"/>
          </p:cNvSpPr>
          <p:nvPr>
            <p:ph type="title"/>
          </p:nvPr>
        </p:nvSpPr>
        <p:spPr/>
        <p:txBody>
          <a:bodyPr/>
          <a:lstStyle/>
          <a:p>
            <a:r>
              <a:rPr lang="en-US" sz="3200" dirty="0"/>
              <a:t>4. Risk and Vulnerability Assessments </a:t>
            </a:r>
            <a:r>
              <a:rPr lang="en-US" sz="3200" dirty="0" smtClean="0"/>
              <a:t>III</a:t>
            </a:r>
            <a:endParaRPr lang="en-US" sz="3200" dirty="0"/>
          </a:p>
        </p:txBody>
      </p:sp>
      <p:sp>
        <p:nvSpPr>
          <p:cNvPr id="5" name="TextBox 4">
            <a:extLst>
              <a:ext uri="{FF2B5EF4-FFF2-40B4-BE49-F238E27FC236}">
                <a16:creationId xmlns:a16="http://schemas.microsoft.com/office/drawing/2014/main" xmlns="" id="{951DD267-9091-4606-C8EE-8BB6B10DE1F1}"/>
              </a:ext>
            </a:extLst>
          </p:cNvPr>
          <p:cNvSpPr txBox="1"/>
          <p:nvPr/>
        </p:nvSpPr>
        <p:spPr>
          <a:xfrm>
            <a:off x="389467" y="2197894"/>
            <a:ext cx="10278533" cy="4247317"/>
          </a:xfrm>
          <a:prstGeom prst="rect">
            <a:avLst/>
          </a:prstGeom>
          <a:noFill/>
        </p:spPr>
        <p:txBody>
          <a:bodyPr wrap="square">
            <a:spAutoFit/>
          </a:bodyPr>
          <a:lstStyle/>
          <a:p>
            <a:pPr marL="0" marR="0" algn="just">
              <a:spcBef>
                <a:spcPts val="600"/>
              </a:spcBef>
              <a:spcAft>
                <a:spcPts val="600"/>
              </a:spcAft>
            </a:pPr>
            <a:r>
              <a:rPr lang="en-US" sz="2400" b="1" dirty="0">
                <a:solidFill>
                  <a:srgbClr val="0C0C0C"/>
                </a:solidFill>
                <a:effectLst/>
                <a:latin typeface="+mn-lt"/>
                <a:ea typeface="Cambria" panose="02040503050406030204" pitchFamily="18" charset="0"/>
                <a:cs typeface="Arial" panose="020B0604020202020204" pitchFamily="34" charset="0"/>
              </a:rPr>
              <a:t>3. Critical Essential (CE):  </a:t>
            </a:r>
          </a:p>
          <a:p>
            <a:pPr marL="0" marR="0" algn="just">
              <a:spcBef>
                <a:spcPts val="600"/>
              </a:spcBef>
              <a:spcAft>
                <a:spcPts val="600"/>
              </a:spcAft>
            </a:pPr>
            <a:r>
              <a:rPr lang="en-US" sz="2400" dirty="0">
                <a:solidFill>
                  <a:srgbClr val="0C0C0C"/>
                </a:solidFill>
                <a:effectLst/>
                <a:latin typeface="+mn-lt"/>
                <a:ea typeface="Cambria" panose="02040503050406030204" pitchFamily="18" charset="0"/>
                <a:cs typeface="Arial" panose="020B0604020202020204" pitchFamily="34" charset="0"/>
              </a:rPr>
              <a:t>Critical Essential, meaning the facilities are essential to the health and welfare of the entire population and are critical following hazard events. These include:</a:t>
            </a:r>
          </a:p>
          <a:p>
            <a:pPr marL="342900" marR="0" lvl="0" indent="-342900" algn="just">
              <a:spcBef>
                <a:spcPts val="600"/>
              </a:spcBef>
              <a:spcAft>
                <a:spcPts val="600"/>
              </a:spcAft>
              <a:buFont typeface="Wingdings" panose="05000000000000000000" pitchFamily="2" charset="2"/>
              <a:buChar char=""/>
            </a:pPr>
            <a:r>
              <a:rPr lang="en-US" sz="2400" dirty="0">
                <a:solidFill>
                  <a:srgbClr val="0C0C0C"/>
                </a:solidFill>
                <a:effectLst/>
                <a:latin typeface="+mn-lt"/>
                <a:ea typeface="Cambria" panose="02040503050406030204" pitchFamily="18" charset="0"/>
                <a:cs typeface="Arial" panose="020B0604020202020204" pitchFamily="34" charset="0"/>
              </a:rPr>
              <a:t>Hospitals and other medical facilities, </a:t>
            </a:r>
          </a:p>
          <a:p>
            <a:pPr marL="342900" marR="0" lvl="0" indent="-342900" algn="just">
              <a:spcBef>
                <a:spcPts val="600"/>
              </a:spcBef>
              <a:spcAft>
                <a:spcPts val="600"/>
              </a:spcAft>
              <a:buFont typeface="Wingdings" panose="05000000000000000000" pitchFamily="2" charset="2"/>
              <a:buChar char=""/>
            </a:pPr>
            <a:r>
              <a:rPr lang="en-US" sz="2400" dirty="0">
                <a:solidFill>
                  <a:srgbClr val="0C0C0C"/>
                </a:solidFill>
                <a:effectLst/>
                <a:latin typeface="+mn-lt"/>
                <a:ea typeface="Cambria" panose="02040503050406030204" pitchFamily="18" charset="0"/>
                <a:cs typeface="Arial" panose="020B0604020202020204" pitchFamily="34" charset="0"/>
              </a:rPr>
              <a:t>Police and fire stations, </a:t>
            </a:r>
          </a:p>
          <a:p>
            <a:pPr marL="342900" marR="0" lvl="0" indent="-342900" algn="just">
              <a:spcBef>
                <a:spcPts val="600"/>
              </a:spcBef>
              <a:spcAft>
                <a:spcPts val="600"/>
              </a:spcAft>
              <a:buFont typeface="Wingdings" panose="05000000000000000000" pitchFamily="2" charset="2"/>
              <a:buChar char=""/>
            </a:pPr>
            <a:r>
              <a:rPr lang="en-US" sz="2400" dirty="0">
                <a:solidFill>
                  <a:srgbClr val="0C0C0C"/>
                </a:solidFill>
                <a:effectLst/>
                <a:latin typeface="+mn-lt"/>
                <a:ea typeface="Cambria" panose="02040503050406030204" pitchFamily="18" charset="0"/>
                <a:cs typeface="Arial" panose="020B0604020202020204" pitchFamily="34" charset="0"/>
              </a:rPr>
              <a:t>Emergency operations centers, and </a:t>
            </a:r>
          </a:p>
          <a:p>
            <a:pPr marL="342900" marR="0" lvl="0" indent="-342900" algn="just">
              <a:spcBef>
                <a:spcPts val="600"/>
              </a:spcBef>
              <a:spcAft>
                <a:spcPts val="600"/>
              </a:spcAft>
              <a:buFont typeface="Wingdings" panose="05000000000000000000" pitchFamily="2" charset="2"/>
              <a:buChar char=""/>
            </a:pPr>
            <a:r>
              <a:rPr lang="en-US" sz="2400" dirty="0">
                <a:solidFill>
                  <a:srgbClr val="0C0C0C"/>
                </a:solidFill>
                <a:effectLst/>
                <a:latin typeface="+mn-lt"/>
                <a:ea typeface="Cambria" panose="02040503050406030204" pitchFamily="18" charset="0"/>
                <a:cs typeface="Arial" panose="020B0604020202020204" pitchFamily="34" charset="0"/>
              </a:rPr>
              <a:t>Evacuation shelters.</a:t>
            </a:r>
          </a:p>
          <a:p>
            <a:pPr marR="0">
              <a:spcBef>
                <a:spcPts val="600"/>
              </a:spcBef>
              <a:spcAft>
                <a:spcPts val="600"/>
              </a:spcAft>
            </a:pPr>
            <a:endParaRPr lang="en-US"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2216115"/>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8916A12-9672-498C-B80F-C76F642B12D4}"/>
              </a:ext>
            </a:extLst>
          </p:cNvPr>
          <p:cNvSpPr>
            <a:spLocks noGrp="1"/>
          </p:cNvSpPr>
          <p:nvPr>
            <p:ph type="title"/>
          </p:nvPr>
        </p:nvSpPr>
        <p:spPr/>
        <p:txBody>
          <a:bodyPr/>
          <a:lstStyle/>
          <a:p>
            <a:r>
              <a:rPr lang="en-US" dirty="0"/>
              <a:t>5. Capability Assessment</a:t>
            </a:r>
          </a:p>
        </p:txBody>
      </p:sp>
      <p:sp>
        <p:nvSpPr>
          <p:cNvPr id="4" name="TextBox 3">
            <a:extLst>
              <a:ext uri="{FF2B5EF4-FFF2-40B4-BE49-F238E27FC236}">
                <a16:creationId xmlns:a16="http://schemas.microsoft.com/office/drawing/2014/main" xmlns="" id="{30D8D706-B894-B535-1367-A3A12F0BEA41}"/>
              </a:ext>
            </a:extLst>
          </p:cNvPr>
          <p:cNvSpPr txBox="1"/>
          <p:nvPr/>
        </p:nvSpPr>
        <p:spPr>
          <a:xfrm>
            <a:off x="38100" y="1752600"/>
            <a:ext cx="11506200" cy="5355312"/>
          </a:xfrm>
          <a:prstGeom prst="rect">
            <a:avLst/>
          </a:prstGeom>
          <a:noFill/>
        </p:spPr>
        <p:txBody>
          <a:bodyPr wrap="square">
            <a:spAutoFit/>
          </a:bodyPr>
          <a:lstStyle/>
          <a:p>
            <a:pPr marL="0" marR="0" algn="just">
              <a:spcBef>
                <a:spcPts val="600"/>
              </a:spcBef>
              <a:spcAft>
                <a:spcPts val="600"/>
              </a:spcAft>
            </a:pPr>
            <a:r>
              <a:rPr lang="en-US" b="1" dirty="0">
                <a:solidFill>
                  <a:srgbClr val="0C0C0C"/>
                </a:solidFill>
                <a:latin typeface="+mn-lt"/>
                <a:ea typeface="Times New Roman" panose="02020603050405020304" pitchFamily="18" charset="0"/>
                <a:cs typeface="Times New Roman" panose="02020603050405020304" pitchFamily="18" charset="0"/>
              </a:rPr>
              <a:t>1. </a:t>
            </a:r>
            <a:r>
              <a:rPr lang="en-US" sz="1800" b="1" dirty="0">
                <a:solidFill>
                  <a:srgbClr val="0C0C0C"/>
                </a:solidFill>
                <a:effectLst/>
                <a:latin typeface="+mn-lt"/>
                <a:ea typeface="Times New Roman" panose="02020603050405020304" pitchFamily="18" charset="0"/>
                <a:cs typeface="Times New Roman" panose="02020603050405020304" pitchFamily="18" charset="0"/>
              </a:rPr>
              <a:t>Administrative Capability</a:t>
            </a:r>
          </a:p>
          <a:p>
            <a:pPr marL="0" marR="0" algn="just">
              <a:spcBef>
                <a:spcPts val="600"/>
              </a:spcBef>
              <a:spcAft>
                <a:spcPts val="600"/>
              </a:spcAft>
            </a:pPr>
            <a:r>
              <a:rPr lang="en-US" sz="1800" dirty="0">
                <a:solidFill>
                  <a:srgbClr val="0C0C0C"/>
                </a:solidFill>
                <a:effectLst/>
                <a:latin typeface="+mn-lt"/>
                <a:ea typeface="Arial Narrow" panose="020B0606020202030204" pitchFamily="34" charset="0"/>
                <a:cs typeface="Arial Narrow" panose="020B0606020202030204" pitchFamily="34" charset="0"/>
              </a:rPr>
              <a:t>The key to a successful implementation of this mitigation plan is administrative advocacy and support throughout the university. VCU's Planning Committee is comprised of representatives from across the university, including the University Health System. In addition to these representatives, VCU has a wealth of expertise that could assist in implementing this plan</a:t>
            </a:r>
            <a:endParaRPr lang="en-US" sz="1800" dirty="0">
              <a:solidFill>
                <a:srgbClr val="0C0C0C"/>
              </a:solidFill>
              <a:effectLst/>
              <a:latin typeface="+mn-lt"/>
              <a:ea typeface="Times New Roman" panose="02020603050405020304" pitchFamily="18" charset="0"/>
              <a:cs typeface="Times New Roman" panose="02020603050405020304" pitchFamily="18" charset="0"/>
            </a:endParaRPr>
          </a:p>
          <a:p>
            <a:pPr marL="0" marR="0" algn="just">
              <a:spcBef>
                <a:spcPts val="600"/>
              </a:spcBef>
              <a:spcAft>
                <a:spcPts val="600"/>
              </a:spcAft>
            </a:pPr>
            <a:r>
              <a:rPr lang="en-US" b="1" dirty="0">
                <a:solidFill>
                  <a:srgbClr val="0C0C0C"/>
                </a:solidFill>
                <a:latin typeface="+mn-lt"/>
                <a:ea typeface="Times New Roman" panose="02020603050405020304" pitchFamily="18" charset="0"/>
                <a:cs typeface="Times New Roman" panose="02020603050405020304" pitchFamily="18" charset="0"/>
              </a:rPr>
              <a:t>2. </a:t>
            </a:r>
            <a:r>
              <a:rPr lang="en-US" sz="1800" b="1" dirty="0">
                <a:solidFill>
                  <a:srgbClr val="0C0C0C"/>
                </a:solidFill>
                <a:effectLst/>
                <a:latin typeface="+mn-lt"/>
                <a:ea typeface="Times New Roman" panose="02020603050405020304" pitchFamily="18" charset="0"/>
                <a:cs typeface="Times New Roman" panose="02020603050405020304" pitchFamily="18" charset="0"/>
              </a:rPr>
              <a:t>Plan and Program Capability</a:t>
            </a:r>
          </a:p>
          <a:p>
            <a:pPr marL="0" marR="0">
              <a:spcBef>
                <a:spcPts val="600"/>
              </a:spcBef>
              <a:spcAft>
                <a:spcPts val="600"/>
              </a:spcAft>
            </a:pPr>
            <a:r>
              <a:rPr lang="en-US" sz="1800" dirty="0">
                <a:solidFill>
                  <a:srgbClr val="0C0C0C"/>
                </a:solidFill>
                <a:effectLst/>
                <a:latin typeface="+mn-lt"/>
                <a:ea typeface="Times New Roman" panose="02020603050405020304" pitchFamily="18" charset="0"/>
                <a:cs typeface="Times New Roman" panose="02020603050405020304" pitchFamily="18" charset="0"/>
              </a:rPr>
              <a:t>This HMP and the goals identified during the planning process, along with the following plans, will support VCU in its successful implementation of mitigation strategies:</a:t>
            </a:r>
          </a:p>
          <a:p>
            <a:pPr marL="285750" marR="0" lvl="0" indent="-285750">
              <a:spcBef>
                <a:spcPts val="600"/>
              </a:spcBef>
              <a:spcAft>
                <a:spcPts val="600"/>
              </a:spcAft>
              <a:buSzPts val="1000"/>
              <a:buFont typeface="Wingdings" panose="05000000000000000000" pitchFamily="2" charset="2"/>
              <a:buChar char="§"/>
              <a:tabLst>
                <a:tab pos="457200" algn="l"/>
              </a:tabLst>
            </a:pPr>
            <a:r>
              <a:rPr lang="en-US" sz="1800" dirty="0">
                <a:solidFill>
                  <a:srgbClr val="0C0C0C"/>
                </a:solidFill>
                <a:effectLst/>
                <a:latin typeface="+mn-lt"/>
                <a:ea typeface="Arial Narrow" panose="020B0606020202030204" pitchFamily="34" charset="0"/>
                <a:cs typeface="Arial Narrow" panose="020B0606020202030204" pitchFamily="34" charset="0"/>
              </a:rPr>
              <a:t>2010 VCU Hazard Mitigation Plan   </a:t>
            </a:r>
          </a:p>
          <a:p>
            <a:pPr marL="285750" marR="0" lvl="0" indent="-285750">
              <a:spcBef>
                <a:spcPts val="600"/>
              </a:spcBef>
              <a:spcAft>
                <a:spcPts val="600"/>
              </a:spcAft>
              <a:buSzPts val="1000"/>
              <a:buFont typeface="Wingdings" panose="05000000000000000000" pitchFamily="2" charset="2"/>
              <a:buChar char="§"/>
              <a:tabLst>
                <a:tab pos="457200" algn="l"/>
              </a:tabLst>
            </a:pPr>
            <a:r>
              <a:rPr lang="en-US" sz="1800" dirty="0">
                <a:solidFill>
                  <a:srgbClr val="0C0C0C"/>
                </a:solidFill>
                <a:effectLst/>
                <a:latin typeface="+mn-lt"/>
                <a:ea typeface="Arial Narrow" panose="020B0606020202030204" pitchFamily="34" charset="0"/>
                <a:cs typeface="Arial Narrow" panose="020B0606020202030204" pitchFamily="34" charset="0"/>
              </a:rPr>
              <a:t>2020 VCU Combined Hazard Vulnerability Analysis  </a:t>
            </a:r>
          </a:p>
          <a:p>
            <a:pPr marL="285750" marR="0" lvl="0" indent="-285750">
              <a:spcBef>
                <a:spcPts val="600"/>
              </a:spcBef>
              <a:spcAft>
                <a:spcPts val="600"/>
              </a:spcAft>
              <a:buSzPts val="1000"/>
              <a:buFont typeface="Wingdings" panose="05000000000000000000" pitchFamily="2" charset="2"/>
              <a:buChar char="§"/>
              <a:tabLst>
                <a:tab pos="457200" algn="l"/>
              </a:tabLst>
            </a:pPr>
            <a:r>
              <a:rPr lang="en-US" sz="1800" dirty="0">
                <a:solidFill>
                  <a:srgbClr val="0C0C0C"/>
                </a:solidFill>
                <a:effectLst/>
                <a:latin typeface="+mn-lt"/>
                <a:ea typeface="Arial Narrow" panose="020B0606020202030204" pitchFamily="34" charset="0"/>
                <a:cs typeface="Arial Narrow" panose="020B0606020202030204" pitchFamily="34" charset="0"/>
              </a:rPr>
              <a:t>2020 VCU Continuity Of Operations Plan</a:t>
            </a:r>
          </a:p>
          <a:p>
            <a:pPr marL="285750" marR="0" lvl="0" indent="-285750">
              <a:spcBef>
                <a:spcPts val="600"/>
              </a:spcBef>
              <a:spcAft>
                <a:spcPts val="600"/>
              </a:spcAft>
              <a:buSzPts val="1000"/>
              <a:buFont typeface="Wingdings" panose="05000000000000000000" pitchFamily="2" charset="2"/>
              <a:buChar char="§"/>
              <a:tabLst>
                <a:tab pos="457200" algn="l"/>
              </a:tabLst>
            </a:pPr>
            <a:r>
              <a:rPr lang="en-US" sz="1800" dirty="0">
                <a:solidFill>
                  <a:srgbClr val="0C0C0C"/>
                </a:solidFill>
                <a:effectLst/>
                <a:latin typeface="+mn-lt"/>
                <a:ea typeface="Arial Narrow" panose="020B0606020202030204" pitchFamily="34" charset="0"/>
                <a:cs typeface="Arial Narrow" panose="020B0606020202030204" pitchFamily="34" charset="0"/>
              </a:rPr>
              <a:t>2021 VCU Crisis and Emergency Management Plan</a:t>
            </a:r>
          </a:p>
          <a:p>
            <a:pPr marL="285750" marR="0" lvl="0" indent="-285750">
              <a:spcBef>
                <a:spcPts val="600"/>
              </a:spcBef>
              <a:spcAft>
                <a:spcPts val="600"/>
              </a:spcAft>
              <a:buSzPts val="1000"/>
              <a:buFont typeface="Wingdings" panose="05000000000000000000" pitchFamily="2" charset="2"/>
              <a:buChar char="§"/>
              <a:tabLst>
                <a:tab pos="457200" algn="l"/>
              </a:tabLst>
            </a:pPr>
            <a:r>
              <a:rPr lang="en-US" sz="1800" dirty="0">
                <a:solidFill>
                  <a:srgbClr val="0C0C0C"/>
                </a:solidFill>
                <a:effectLst/>
                <a:latin typeface="+mn-lt"/>
                <a:ea typeface="Arial Narrow" panose="020B0606020202030204" pitchFamily="34" charset="0"/>
                <a:cs typeface="Arial Narrow" panose="020B0606020202030204" pitchFamily="34" charset="0"/>
              </a:rPr>
              <a:t>2021 Richmond-Crater Regional HAZUS</a:t>
            </a:r>
          </a:p>
          <a:p>
            <a:pPr marL="0" marR="0" algn="just">
              <a:spcBef>
                <a:spcPts val="600"/>
              </a:spcBef>
              <a:spcAft>
                <a:spcPts val="600"/>
              </a:spcAft>
            </a:pPr>
            <a:endParaRPr lang="en-US" sz="1800" b="1" dirty="0">
              <a:effectLst/>
              <a:latin typeface="Arial Narrow" panose="020B0606020202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9824753"/>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8916A12-9672-498C-B80F-C76F642B12D4}"/>
              </a:ext>
            </a:extLst>
          </p:cNvPr>
          <p:cNvSpPr>
            <a:spLocks noGrp="1"/>
          </p:cNvSpPr>
          <p:nvPr>
            <p:ph type="title"/>
          </p:nvPr>
        </p:nvSpPr>
        <p:spPr/>
        <p:txBody>
          <a:bodyPr/>
          <a:lstStyle/>
          <a:p>
            <a:r>
              <a:rPr lang="en-US" dirty="0"/>
              <a:t>5. Capability Assessment </a:t>
            </a:r>
            <a:r>
              <a:rPr lang="en-US" dirty="0" smtClean="0"/>
              <a:t>II</a:t>
            </a:r>
            <a:endParaRPr lang="en-US" dirty="0"/>
          </a:p>
        </p:txBody>
      </p:sp>
      <p:sp>
        <p:nvSpPr>
          <p:cNvPr id="4" name="TextBox 3">
            <a:extLst>
              <a:ext uri="{FF2B5EF4-FFF2-40B4-BE49-F238E27FC236}">
                <a16:creationId xmlns:a16="http://schemas.microsoft.com/office/drawing/2014/main" xmlns="" id="{30D8D706-B894-B535-1367-A3A12F0BEA41}"/>
              </a:ext>
            </a:extLst>
          </p:cNvPr>
          <p:cNvSpPr txBox="1"/>
          <p:nvPr/>
        </p:nvSpPr>
        <p:spPr>
          <a:xfrm>
            <a:off x="76200" y="1752600"/>
            <a:ext cx="11506200" cy="5447645"/>
          </a:xfrm>
          <a:prstGeom prst="rect">
            <a:avLst/>
          </a:prstGeom>
          <a:noFill/>
        </p:spPr>
        <p:txBody>
          <a:bodyPr wrap="square">
            <a:spAutoFit/>
          </a:bodyPr>
          <a:lstStyle/>
          <a:p>
            <a:pPr marL="285750" marR="0" lvl="0" indent="-285750">
              <a:spcBef>
                <a:spcPts val="600"/>
              </a:spcBef>
              <a:spcAft>
                <a:spcPts val="600"/>
              </a:spcAft>
              <a:buSzPts val="1000"/>
              <a:buFont typeface="Wingdings" panose="05000000000000000000" pitchFamily="2" charset="2"/>
              <a:buChar char="§"/>
              <a:tabLst>
                <a:tab pos="457200" algn="l"/>
              </a:tabLst>
            </a:pPr>
            <a:r>
              <a:rPr lang="en-US" sz="2000" dirty="0">
                <a:solidFill>
                  <a:srgbClr val="0C0C0C"/>
                </a:solidFill>
                <a:effectLst/>
                <a:latin typeface="+mn-lt"/>
                <a:ea typeface="Arial Narrow" panose="020B0606020202030204" pitchFamily="34" charset="0"/>
                <a:cs typeface="Arial Narrow" panose="020B0606020202030204" pitchFamily="34" charset="0"/>
              </a:rPr>
              <a:t>Richmond City Emergency Operations Plan</a:t>
            </a:r>
          </a:p>
          <a:p>
            <a:pPr marL="342900" marR="0" lvl="0" indent="-342900">
              <a:spcBef>
                <a:spcPts val="600"/>
              </a:spcBef>
              <a:spcAft>
                <a:spcPts val="600"/>
              </a:spcAft>
              <a:buSzPts val="1000"/>
              <a:buFont typeface="Wingdings" panose="05000000000000000000" pitchFamily="2" charset="2"/>
              <a:buChar char="§"/>
              <a:tabLst>
                <a:tab pos="457200" algn="l"/>
              </a:tabLst>
            </a:pPr>
            <a:r>
              <a:rPr lang="en-US" sz="2000" dirty="0">
                <a:solidFill>
                  <a:srgbClr val="0C0C0C"/>
                </a:solidFill>
                <a:effectLst/>
                <a:latin typeface="+mn-lt"/>
                <a:ea typeface="Arial Narrow" panose="020B0606020202030204" pitchFamily="34" charset="0"/>
                <a:cs typeface="Arial Narrow" panose="020B0606020202030204" pitchFamily="34" charset="0"/>
              </a:rPr>
              <a:t>ONE VCU Master Plan</a:t>
            </a:r>
          </a:p>
          <a:p>
            <a:pPr marL="342900" marR="0" lvl="0" indent="-342900">
              <a:spcBef>
                <a:spcPts val="600"/>
              </a:spcBef>
              <a:spcAft>
                <a:spcPts val="600"/>
              </a:spcAft>
              <a:buSzPts val="1000"/>
              <a:buFont typeface="Wingdings" panose="05000000000000000000" pitchFamily="2" charset="2"/>
              <a:buChar char="§"/>
              <a:tabLst>
                <a:tab pos="457200" algn="l"/>
              </a:tabLst>
            </a:pPr>
            <a:r>
              <a:rPr lang="en-US" sz="2000" dirty="0">
                <a:solidFill>
                  <a:srgbClr val="0C0C0C"/>
                </a:solidFill>
                <a:effectLst/>
                <a:latin typeface="+mn-lt"/>
                <a:ea typeface="Arial Narrow" panose="020B0606020202030204" pitchFamily="34" charset="0"/>
                <a:cs typeface="Arial Narrow" panose="020B0606020202030204" pitchFamily="34" charset="0"/>
              </a:rPr>
              <a:t>Commonwealth of Virginia Emergency Operations Plan (COOP)</a:t>
            </a:r>
          </a:p>
          <a:p>
            <a:pPr marL="342900" marR="0" lvl="0" indent="-342900">
              <a:spcBef>
                <a:spcPts val="600"/>
              </a:spcBef>
              <a:spcAft>
                <a:spcPts val="600"/>
              </a:spcAft>
              <a:buSzPts val="1000"/>
              <a:buFont typeface="Wingdings" panose="05000000000000000000" pitchFamily="2" charset="2"/>
              <a:buChar char="§"/>
              <a:tabLst>
                <a:tab pos="457200" algn="l"/>
              </a:tabLst>
            </a:pPr>
            <a:r>
              <a:rPr lang="en-US" sz="2000" dirty="0">
                <a:solidFill>
                  <a:srgbClr val="0C0C0C"/>
                </a:solidFill>
                <a:effectLst/>
                <a:latin typeface="+mn-lt"/>
                <a:ea typeface="Arial Narrow" panose="020B0606020202030204" pitchFamily="34" charset="0"/>
                <a:cs typeface="Arial Narrow" panose="020B0606020202030204" pitchFamily="34" charset="0"/>
              </a:rPr>
              <a:t>Virginia State Hazard Mitigation Plan</a:t>
            </a:r>
          </a:p>
          <a:p>
            <a:pPr marR="0" lvl="0">
              <a:spcBef>
                <a:spcPts val="600"/>
              </a:spcBef>
              <a:spcAft>
                <a:spcPts val="600"/>
              </a:spcAft>
              <a:buSzPts val="1000"/>
              <a:tabLst>
                <a:tab pos="457200" algn="l"/>
              </a:tabLst>
            </a:pPr>
            <a:r>
              <a:rPr lang="en-US" sz="2000" b="1" dirty="0">
                <a:solidFill>
                  <a:srgbClr val="0C0C0C"/>
                </a:solidFill>
                <a:latin typeface="+mn-lt"/>
                <a:ea typeface="Arial Narrow" panose="020B0606020202030204" pitchFamily="34" charset="0"/>
                <a:cs typeface="Arial Narrow" panose="020B0606020202030204" pitchFamily="34" charset="0"/>
              </a:rPr>
              <a:t>3. Fiscal Capability</a:t>
            </a:r>
          </a:p>
          <a:p>
            <a:pPr marL="285750" marR="0" lvl="0" indent="-285750">
              <a:spcBef>
                <a:spcPts val="600"/>
              </a:spcBef>
              <a:spcAft>
                <a:spcPts val="600"/>
              </a:spcAft>
              <a:buSzPts val="1000"/>
              <a:buFont typeface="Wingdings" panose="05000000000000000000" pitchFamily="2" charset="2"/>
              <a:buChar char="§"/>
              <a:tabLst>
                <a:tab pos="457200" algn="l"/>
              </a:tabLst>
            </a:pPr>
            <a:r>
              <a:rPr lang="en-US" sz="2000" dirty="0">
                <a:solidFill>
                  <a:srgbClr val="0C0C0C"/>
                </a:solidFill>
                <a:effectLst/>
                <a:latin typeface="+mn-lt"/>
                <a:ea typeface="Arial Narrow" panose="020B0606020202030204" pitchFamily="34" charset="0"/>
                <a:cs typeface="Arial Narrow" panose="020B0606020202030204" pitchFamily="34" charset="0"/>
              </a:rPr>
              <a:t>Total revenue and capital addition:  $5.1 billion</a:t>
            </a:r>
          </a:p>
          <a:p>
            <a:pPr marL="285750" marR="0" lvl="0" indent="-285750">
              <a:spcBef>
                <a:spcPts val="600"/>
              </a:spcBef>
              <a:spcAft>
                <a:spcPts val="600"/>
              </a:spcAft>
              <a:buSzPts val="1000"/>
              <a:buFont typeface="Wingdings" panose="05000000000000000000" pitchFamily="2" charset="2"/>
              <a:buChar char="§"/>
              <a:tabLst>
                <a:tab pos="457200" algn="l"/>
              </a:tabLst>
            </a:pPr>
            <a:r>
              <a:rPr lang="en-US" sz="2000" dirty="0">
                <a:solidFill>
                  <a:srgbClr val="0C0C0C"/>
                </a:solidFill>
                <a:latin typeface="+mn-lt"/>
                <a:ea typeface="Arial Narrow" panose="020B0606020202030204" pitchFamily="34" charset="0"/>
                <a:cs typeface="Arial Narrow" panose="020B0606020202030204" pitchFamily="34" charset="0"/>
              </a:rPr>
              <a:t>Total expenditures:  $4.92 billion</a:t>
            </a:r>
          </a:p>
          <a:p>
            <a:pPr marL="285750" marR="0" lvl="0" indent="-285750">
              <a:spcBef>
                <a:spcPts val="600"/>
              </a:spcBef>
              <a:spcAft>
                <a:spcPts val="600"/>
              </a:spcAft>
              <a:buSzPts val="1000"/>
              <a:buFont typeface="Wingdings" panose="05000000000000000000" pitchFamily="2" charset="2"/>
              <a:buChar char="§"/>
              <a:tabLst>
                <a:tab pos="457200" algn="l"/>
              </a:tabLst>
            </a:pPr>
            <a:r>
              <a:rPr lang="en-US" sz="2000" dirty="0">
                <a:solidFill>
                  <a:srgbClr val="0C0C0C"/>
                </a:solidFill>
                <a:effectLst/>
                <a:latin typeface="+mn-lt"/>
                <a:ea typeface="Arial Narrow" panose="020B0606020202030204" pitchFamily="34" charset="0"/>
                <a:cs typeface="Arial Narrow" panose="020B0606020202030204" pitchFamily="34" charset="0"/>
              </a:rPr>
              <a:t>Increase net </a:t>
            </a:r>
            <a:r>
              <a:rPr lang="en-US" sz="2000" dirty="0">
                <a:solidFill>
                  <a:srgbClr val="0C0C0C"/>
                </a:solidFill>
                <a:latin typeface="+mn-lt"/>
                <a:ea typeface="Arial Narrow" panose="020B0606020202030204" pitchFamily="34" charset="0"/>
                <a:cs typeface="Arial Narrow" panose="020B0606020202030204" pitchFamily="34" charset="0"/>
              </a:rPr>
              <a:t>a</a:t>
            </a:r>
            <a:r>
              <a:rPr lang="en-US" sz="2000" dirty="0">
                <a:solidFill>
                  <a:srgbClr val="0C0C0C"/>
                </a:solidFill>
                <a:effectLst/>
                <a:latin typeface="+mn-lt"/>
                <a:ea typeface="Arial Narrow" panose="020B0606020202030204" pitchFamily="34" charset="0"/>
                <a:cs typeface="Arial Narrow" panose="020B0606020202030204" pitchFamily="34" charset="0"/>
              </a:rPr>
              <a:t>ssets:  $155 million</a:t>
            </a:r>
          </a:p>
          <a:p>
            <a:pPr marL="285750" marR="0" lvl="0" indent="-285750">
              <a:spcBef>
                <a:spcPts val="600"/>
              </a:spcBef>
              <a:spcAft>
                <a:spcPts val="600"/>
              </a:spcAft>
              <a:buSzPts val="1000"/>
              <a:buFont typeface="Wingdings" panose="05000000000000000000" pitchFamily="2" charset="2"/>
              <a:buChar char="§"/>
              <a:tabLst>
                <a:tab pos="457200" algn="l"/>
              </a:tabLst>
            </a:pPr>
            <a:r>
              <a:rPr lang="en-US" sz="2000" dirty="0">
                <a:solidFill>
                  <a:srgbClr val="0C0C0C"/>
                </a:solidFill>
                <a:latin typeface="+mn-lt"/>
                <a:ea typeface="Arial Narrow" panose="020B0606020202030204" pitchFamily="34" charset="0"/>
                <a:cs typeface="Arial Narrow" panose="020B0606020202030204" pitchFamily="34" charset="0"/>
              </a:rPr>
              <a:t>Foundation assets:  $1.07 billion</a:t>
            </a:r>
          </a:p>
          <a:p>
            <a:pPr marL="285750" marR="0" lvl="0" indent="-285750">
              <a:spcBef>
                <a:spcPts val="600"/>
              </a:spcBef>
              <a:spcAft>
                <a:spcPts val="600"/>
              </a:spcAft>
              <a:buSzPts val="1000"/>
              <a:buFont typeface="Wingdings" panose="05000000000000000000" pitchFamily="2" charset="2"/>
              <a:buChar char="§"/>
              <a:tabLst>
                <a:tab pos="457200" algn="l"/>
              </a:tabLst>
            </a:pPr>
            <a:r>
              <a:rPr lang="en-US" sz="2000" dirty="0">
                <a:solidFill>
                  <a:srgbClr val="0C0C0C"/>
                </a:solidFill>
                <a:effectLst/>
                <a:latin typeface="+mn-lt"/>
                <a:ea typeface="Arial Narrow" panose="020B0606020202030204" pitchFamily="34" charset="0"/>
                <a:cs typeface="Arial Narrow" panose="020B0606020202030204" pitchFamily="34" charset="0"/>
              </a:rPr>
              <a:t>Foundation liabilities: $206 million</a:t>
            </a:r>
          </a:p>
          <a:p>
            <a:pPr marL="285750" marR="0" lvl="0" indent="-285750">
              <a:spcBef>
                <a:spcPts val="600"/>
              </a:spcBef>
              <a:spcAft>
                <a:spcPts val="600"/>
              </a:spcAft>
              <a:buSzPts val="1000"/>
              <a:buFont typeface="Wingdings" panose="05000000000000000000" pitchFamily="2" charset="2"/>
              <a:buChar char="§"/>
              <a:tabLst>
                <a:tab pos="457200" algn="l"/>
              </a:tabLst>
            </a:pPr>
            <a:r>
              <a:rPr lang="en-US" sz="2000" dirty="0">
                <a:solidFill>
                  <a:srgbClr val="0C0C0C"/>
                </a:solidFill>
                <a:effectLst/>
                <a:latin typeface="+mn-lt"/>
                <a:ea typeface="Arial Narrow" panose="020B0606020202030204" pitchFamily="34" charset="0"/>
                <a:cs typeface="Arial Narrow" panose="020B0606020202030204" pitchFamily="34" charset="0"/>
              </a:rPr>
              <a:t>Balance:  $865 </a:t>
            </a:r>
            <a:r>
              <a:rPr lang="en-US" sz="2000" dirty="0" smtClean="0">
                <a:solidFill>
                  <a:srgbClr val="0C0C0C"/>
                </a:solidFill>
                <a:effectLst/>
                <a:latin typeface="+mn-lt"/>
                <a:ea typeface="Arial Narrow" panose="020B0606020202030204" pitchFamily="34" charset="0"/>
                <a:cs typeface="Arial Narrow" panose="020B0606020202030204" pitchFamily="34" charset="0"/>
              </a:rPr>
              <a:t>million</a:t>
            </a:r>
            <a:endParaRPr lang="en-US" sz="1800" b="1" dirty="0">
              <a:solidFill>
                <a:srgbClr val="0E101A"/>
              </a:solidFill>
              <a:effectLst/>
              <a:latin typeface="Arial Narrow" panose="020B0606020202030204" pitchFamily="34" charset="0"/>
              <a:ea typeface="Arial Narrow" panose="020B0606020202030204" pitchFamily="34" charset="0"/>
              <a:cs typeface="Arial Narrow" panose="020B0606020202030204" pitchFamily="34" charset="0"/>
            </a:endParaRPr>
          </a:p>
          <a:p>
            <a:pPr marL="285750" marR="0" indent="-285750" algn="just">
              <a:spcBef>
                <a:spcPts val="600"/>
              </a:spcBef>
              <a:spcAft>
                <a:spcPts val="600"/>
              </a:spcAft>
              <a:buFont typeface="Wingdings" panose="05000000000000000000" pitchFamily="2" charset="2"/>
              <a:buChar char="§"/>
            </a:pPr>
            <a:endParaRPr lang="en-US" sz="1800" b="1" dirty="0">
              <a:effectLst/>
              <a:latin typeface="Arial Narrow" panose="020B0606020202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881336"/>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8916A12-9672-498C-B80F-C76F642B12D4}"/>
              </a:ext>
            </a:extLst>
          </p:cNvPr>
          <p:cNvSpPr>
            <a:spLocks noGrp="1"/>
          </p:cNvSpPr>
          <p:nvPr>
            <p:ph type="title"/>
          </p:nvPr>
        </p:nvSpPr>
        <p:spPr/>
        <p:txBody>
          <a:bodyPr/>
          <a:lstStyle/>
          <a:p>
            <a:r>
              <a:rPr lang="en-US" dirty="0"/>
              <a:t>5. Capability Assessment </a:t>
            </a:r>
            <a:r>
              <a:rPr lang="en-US" dirty="0" smtClean="0"/>
              <a:t>III</a:t>
            </a:r>
            <a:endParaRPr lang="en-US" dirty="0"/>
          </a:p>
        </p:txBody>
      </p:sp>
      <p:sp>
        <p:nvSpPr>
          <p:cNvPr id="4" name="TextBox 3">
            <a:extLst>
              <a:ext uri="{FF2B5EF4-FFF2-40B4-BE49-F238E27FC236}">
                <a16:creationId xmlns:a16="http://schemas.microsoft.com/office/drawing/2014/main" xmlns="" id="{30D8D706-B894-B535-1367-A3A12F0BEA41}"/>
              </a:ext>
            </a:extLst>
          </p:cNvPr>
          <p:cNvSpPr txBox="1"/>
          <p:nvPr/>
        </p:nvSpPr>
        <p:spPr>
          <a:xfrm>
            <a:off x="152400" y="2209800"/>
            <a:ext cx="11506200" cy="3908762"/>
          </a:xfrm>
          <a:prstGeom prst="rect">
            <a:avLst/>
          </a:prstGeom>
          <a:noFill/>
        </p:spPr>
        <p:txBody>
          <a:bodyPr wrap="square">
            <a:spAutoFit/>
          </a:bodyPr>
          <a:lstStyle/>
          <a:p>
            <a:pPr marL="0" marR="0" algn="just">
              <a:spcBef>
                <a:spcPts val="600"/>
              </a:spcBef>
              <a:spcAft>
                <a:spcPts val="600"/>
              </a:spcAft>
            </a:pPr>
            <a:r>
              <a:rPr lang="en-US" sz="2000" b="1" dirty="0">
                <a:solidFill>
                  <a:srgbClr val="0C0C0C"/>
                </a:solidFill>
                <a:effectLst/>
                <a:latin typeface="+mn-lt"/>
                <a:ea typeface="Times New Roman" panose="02020603050405020304" pitchFamily="18" charset="0"/>
                <a:cs typeface="Times New Roman" panose="02020603050405020304" pitchFamily="18" charset="0"/>
              </a:rPr>
              <a:t>4. Regulatory</a:t>
            </a:r>
          </a:p>
          <a:p>
            <a:pPr marL="285750" marR="0" indent="-285750" algn="just">
              <a:spcBef>
                <a:spcPts val="600"/>
              </a:spcBef>
              <a:spcAft>
                <a:spcPts val="600"/>
              </a:spcAft>
              <a:buFont typeface="Wingdings" panose="05000000000000000000" pitchFamily="2" charset="2"/>
              <a:buChar char="§"/>
            </a:pPr>
            <a:r>
              <a:rPr lang="en-US" sz="2000" dirty="0">
                <a:solidFill>
                  <a:srgbClr val="0C0C0C"/>
                </a:solidFill>
                <a:effectLst/>
                <a:latin typeface="+mn-lt"/>
                <a:ea typeface="Times New Roman" panose="02020603050405020304" pitchFamily="18" charset="0"/>
                <a:cs typeface="Times New Roman" panose="02020603050405020304" pitchFamily="18" charset="0"/>
              </a:rPr>
              <a:t>City of Richmond:  Flood plain management, zoning, permitting of Non VCU structures</a:t>
            </a:r>
          </a:p>
          <a:p>
            <a:pPr marL="285750" marR="0" indent="-285750" algn="just">
              <a:spcBef>
                <a:spcPts val="600"/>
              </a:spcBef>
              <a:spcAft>
                <a:spcPts val="600"/>
              </a:spcAft>
              <a:buFont typeface="Wingdings" panose="05000000000000000000" pitchFamily="2" charset="2"/>
              <a:buChar char="§"/>
            </a:pPr>
            <a:r>
              <a:rPr lang="en-US" sz="2000" dirty="0">
                <a:solidFill>
                  <a:srgbClr val="0C0C0C"/>
                </a:solidFill>
                <a:latin typeface="+mn-lt"/>
                <a:ea typeface="Times New Roman" panose="02020603050405020304" pitchFamily="18" charset="0"/>
                <a:cs typeface="Times New Roman" panose="02020603050405020304" pitchFamily="18" charset="0"/>
              </a:rPr>
              <a:t>State of Virginia: Building codes, inspections, permits by the Division of Engineering and Buildings (DEB) through the Department of General Services (DGS)</a:t>
            </a:r>
          </a:p>
          <a:p>
            <a:pPr marR="0" algn="just">
              <a:spcBef>
                <a:spcPts val="600"/>
              </a:spcBef>
              <a:spcAft>
                <a:spcPts val="600"/>
              </a:spcAft>
            </a:pPr>
            <a:r>
              <a:rPr lang="en-US" sz="2000" b="1" dirty="0">
                <a:solidFill>
                  <a:srgbClr val="0C0C0C"/>
                </a:solidFill>
                <a:effectLst/>
                <a:latin typeface="+mn-lt"/>
                <a:ea typeface="Times New Roman" panose="02020603050405020304" pitchFamily="18" charset="0"/>
                <a:cs typeface="Times New Roman" panose="02020603050405020304" pitchFamily="18" charset="0"/>
              </a:rPr>
              <a:t>5. Community Involvement</a:t>
            </a:r>
          </a:p>
          <a:p>
            <a:pPr algn="just">
              <a:spcBef>
                <a:spcPts val="600"/>
              </a:spcBef>
              <a:spcAft>
                <a:spcPts val="600"/>
              </a:spcAft>
            </a:pPr>
            <a:r>
              <a:rPr lang="en-US" sz="2000" dirty="0">
                <a:solidFill>
                  <a:srgbClr val="0C0C0C"/>
                </a:solidFill>
                <a:effectLst/>
                <a:latin typeface="+mn-lt"/>
                <a:ea typeface="Times New Roman" panose="02020603050405020304" pitchFamily="18" charset="0"/>
                <a:cs typeface="Times New Roman" panose="02020603050405020304" pitchFamily="18" charset="0"/>
              </a:rPr>
              <a:t>VCU's economic impact will extend with implementing the master-site plan that details capital expansion into undeveloped areas near the campuses. In addition, the ONE VCU Plan has established architectural guidelines for future construction, developed in collaboration with the surrounding community.</a:t>
            </a:r>
          </a:p>
          <a:p>
            <a:pPr marR="0" algn="just">
              <a:spcBef>
                <a:spcPts val="600"/>
              </a:spcBef>
              <a:spcAft>
                <a:spcPts val="600"/>
              </a:spcAft>
            </a:pPr>
            <a:endParaRPr lang="en-US" sz="1800" b="1" dirty="0">
              <a:effectLst/>
              <a:latin typeface="Arial Narrow" panose="020B0606020202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9148907"/>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Schedule of Events</a:t>
            </a:r>
          </a:p>
        </p:txBody>
      </p:sp>
      <p:sp>
        <p:nvSpPr>
          <p:cNvPr id="2" name="Content Placeholder 1"/>
          <p:cNvSpPr>
            <a:spLocks noGrp="1"/>
          </p:cNvSpPr>
          <p:nvPr>
            <p:ph idx="1"/>
          </p:nvPr>
        </p:nvSpPr>
        <p:spPr>
          <a:xfrm>
            <a:off x="418370" y="2057400"/>
            <a:ext cx="9668933" cy="4495800"/>
          </a:xfrm>
        </p:spPr>
        <p:txBody>
          <a:bodyPr/>
          <a:lstStyle/>
          <a:p>
            <a:pPr marL="0" indent="0">
              <a:lnSpc>
                <a:spcPct val="90000"/>
              </a:lnSpc>
              <a:spcBef>
                <a:spcPct val="50000"/>
              </a:spcBef>
              <a:buNone/>
              <a:defRPr/>
            </a:pPr>
            <a:r>
              <a:rPr lang="en-US" sz="1800" dirty="0">
                <a:solidFill>
                  <a:srgbClr val="0C0C0C"/>
                </a:solidFill>
              </a:rPr>
              <a:t>April 1- May 1		Review of Individual HMP Sections by VCU Steering Committee</a:t>
            </a:r>
          </a:p>
          <a:p>
            <a:pPr marL="0" indent="0">
              <a:lnSpc>
                <a:spcPct val="90000"/>
              </a:lnSpc>
              <a:spcBef>
                <a:spcPct val="50000"/>
              </a:spcBef>
              <a:buNone/>
              <a:defRPr/>
            </a:pPr>
            <a:endParaRPr lang="en-US" sz="1800" dirty="0">
              <a:solidFill>
                <a:srgbClr val="0C0C0C"/>
              </a:solidFill>
            </a:endParaRPr>
          </a:p>
          <a:p>
            <a:pPr marL="0" indent="0">
              <a:lnSpc>
                <a:spcPct val="90000"/>
              </a:lnSpc>
              <a:spcBef>
                <a:spcPct val="50000"/>
              </a:spcBef>
              <a:buNone/>
              <a:defRPr/>
            </a:pPr>
            <a:r>
              <a:rPr lang="en-US" sz="1800" dirty="0">
                <a:solidFill>
                  <a:srgbClr val="0C0C0C"/>
                </a:solidFill>
              </a:rPr>
              <a:t>May </a:t>
            </a:r>
            <a:r>
              <a:rPr lang="en-US" sz="1800" dirty="0" smtClean="0">
                <a:solidFill>
                  <a:srgbClr val="0C0C0C"/>
                </a:solidFill>
              </a:rPr>
              <a:t>13</a:t>
            </a:r>
            <a:r>
              <a:rPr lang="en-US" sz="1800" dirty="0">
                <a:solidFill>
                  <a:srgbClr val="0C0C0C"/>
                </a:solidFill>
              </a:rPr>
              <a:t>			Final Draft Copy to VCU Steering Committee, </a:t>
            </a:r>
          </a:p>
          <a:p>
            <a:pPr marL="0" indent="0">
              <a:lnSpc>
                <a:spcPct val="90000"/>
              </a:lnSpc>
              <a:spcBef>
                <a:spcPct val="50000"/>
              </a:spcBef>
              <a:buNone/>
              <a:defRPr/>
            </a:pPr>
            <a:r>
              <a:rPr lang="en-US" sz="1800" dirty="0">
                <a:solidFill>
                  <a:srgbClr val="0C0C0C"/>
                </a:solidFill>
              </a:rPr>
              <a:t>                         		Public Comment Meeting #2,               </a:t>
            </a:r>
          </a:p>
          <a:p>
            <a:pPr marL="0" indent="0">
              <a:lnSpc>
                <a:spcPct val="90000"/>
              </a:lnSpc>
              <a:spcBef>
                <a:spcPct val="50000"/>
              </a:spcBef>
              <a:buNone/>
              <a:defRPr/>
            </a:pPr>
            <a:r>
              <a:rPr lang="en-US" sz="1800" dirty="0">
                <a:solidFill>
                  <a:srgbClr val="0C0C0C"/>
                </a:solidFill>
              </a:rPr>
              <a:t>                         		Review and make changes to Final Draft Copy</a:t>
            </a:r>
          </a:p>
          <a:p>
            <a:pPr marL="0" indent="0">
              <a:lnSpc>
                <a:spcPct val="90000"/>
              </a:lnSpc>
              <a:spcBef>
                <a:spcPct val="50000"/>
              </a:spcBef>
              <a:buNone/>
              <a:defRPr/>
            </a:pPr>
            <a:endParaRPr lang="en-US" sz="1800" dirty="0">
              <a:solidFill>
                <a:srgbClr val="0C0C0C"/>
              </a:solidFill>
            </a:endParaRPr>
          </a:p>
          <a:p>
            <a:pPr marL="0" indent="0">
              <a:lnSpc>
                <a:spcPct val="90000"/>
              </a:lnSpc>
              <a:spcBef>
                <a:spcPct val="50000"/>
              </a:spcBef>
              <a:buNone/>
              <a:defRPr/>
            </a:pPr>
            <a:r>
              <a:rPr lang="en-US" sz="1800" dirty="0">
                <a:solidFill>
                  <a:srgbClr val="0C0C0C"/>
                </a:solidFill>
              </a:rPr>
              <a:t>May 17	 	 	Submit Final Draft Copy to VDEM for review</a:t>
            </a:r>
          </a:p>
          <a:p>
            <a:pPr marL="0" indent="0">
              <a:lnSpc>
                <a:spcPct val="90000"/>
              </a:lnSpc>
              <a:spcBef>
                <a:spcPct val="50000"/>
              </a:spcBef>
              <a:buNone/>
              <a:defRPr/>
            </a:pPr>
            <a:endParaRPr lang="en-US" sz="1800" dirty="0">
              <a:solidFill>
                <a:srgbClr val="0C0C0C"/>
              </a:solidFill>
            </a:endParaRPr>
          </a:p>
          <a:p>
            <a:pPr marL="0" indent="0">
              <a:lnSpc>
                <a:spcPct val="90000"/>
              </a:lnSpc>
              <a:spcBef>
                <a:spcPct val="50000"/>
              </a:spcBef>
              <a:buNone/>
              <a:defRPr/>
            </a:pPr>
            <a:r>
              <a:rPr lang="en-US" sz="1800" dirty="0">
                <a:solidFill>
                  <a:srgbClr val="0C0C0C"/>
                </a:solidFill>
              </a:rPr>
              <a:t>June 15-June 25		Review Final Draft Copy and make necessary changes to plan</a:t>
            </a:r>
          </a:p>
          <a:p>
            <a:pPr marL="0" indent="0">
              <a:lnSpc>
                <a:spcPct val="90000"/>
              </a:lnSpc>
              <a:spcBef>
                <a:spcPct val="50000"/>
              </a:spcBef>
              <a:buNone/>
              <a:defRPr/>
            </a:pPr>
            <a:endParaRPr lang="en-US" sz="1800" dirty="0">
              <a:solidFill>
                <a:srgbClr val="0C0C0C"/>
              </a:solidFill>
            </a:endParaRPr>
          </a:p>
          <a:p>
            <a:pPr marL="0" indent="0">
              <a:lnSpc>
                <a:spcPct val="90000"/>
              </a:lnSpc>
              <a:spcBef>
                <a:spcPct val="50000"/>
              </a:spcBef>
              <a:buNone/>
              <a:defRPr/>
            </a:pPr>
            <a:r>
              <a:rPr lang="en-US" sz="1800" dirty="0">
                <a:solidFill>
                  <a:srgbClr val="0C0C0C"/>
                </a:solidFill>
              </a:rPr>
              <a:t>June 28			Submit final copy to VDEM/FEMA</a:t>
            </a:r>
          </a:p>
          <a:p>
            <a:pPr marL="0" indent="0">
              <a:lnSpc>
                <a:spcPct val="90000"/>
              </a:lnSpc>
              <a:spcBef>
                <a:spcPct val="50000"/>
              </a:spcBef>
              <a:buNone/>
              <a:defRPr/>
            </a:pPr>
            <a:endParaRPr lang="en-US" sz="1600" dirty="0"/>
          </a:p>
          <a:p>
            <a:pPr marL="0" indent="0">
              <a:lnSpc>
                <a:spcPct val="90000"/>
              </a:lnSpc>
              <a:spcBef>
                <a:spcPct val="50000"/>
              </a:spcBef>
              <a:buNone/>
              <a:defRPr/>
            </a:pPr>
            <a:endParaRPr lang="en-US" sz="1600" dirty="0"/>
          </a:p>
        </p:txBody>
      </p:sp>
    </p:spTree>
    <p:extLst>
      <p:ext uri="{BB962C8B-B14F-4D97-AF65-F5344CB8AC3E}">
        <p14:creationId xmlns:p14="http://schemas.microsoft.com/office/powerpoint/2010/main" val="1406300446"/>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Public Comments</a:t>
            </a:r>
          </a:p>
        </p:txBody>
      </p:sp>
      <p:sp>
        <p:nvSpPr>
          <p:cNvPr id="2" name="Content Placeholder 1"/>
          <p:cNvSpPr>
            <a:spLocks noGrp="1"/>
          </p:cNvSpPr>
          <p:nvPr>
            <p:ph idx="1"/>
          </p:nvPr>
        </p:nvSpPr>
        <p:spPr>
          <a:xfrm>
            <a:off x="418370" y="2057400"/>
            <a:ext cx="9668933" cy="3914775"/>
          </a:xfrm>
        </p:spPr>
        <p:txBody>
          <a:bodyPr/>
          <a:lstStyle/>
          <a:p>
            <a:pPr>
              <a:lnSpc>
                <a:spcPct val="90000"/>
              </a:lnSpc>
              <a:spcBef>
                <a:spcPct val="50000"/>
              </a:spcBef>
              <a:buFont typeface="Wingdings" panose="05000000000000000000" pitchFamily="2" charset="2"/>
              <a:buChar char="§"/>
              <a:defRPr/>
            </a:pPr>
            <a:r>
              <a:rPr lang="en-US" sz="2800" dirty="0"/>
              <a:t>Public Comments</a:t>
            </a:r>
          </a:p>
          <a:p>
            <a:pPr lvl="1">
              <a:lnSpc>
                <a:spcPct val="90000"/>
              </a:lnSpc>
              <a:spcBef>
                <a:spcPct val="50000"/>
              </a:spcBef>
              <a:buFont typeface="Wingdings" panose="05000000000000000000" pitchFamily="2" charset="2"/>
              <a:buChar char="q"/>
              <a:defRPr/>
            </a:pPr>
            <a:r>
              <a:rPr lang="en-US" sz="2400" b="0" dirty="0"/>
              <a:t>3 minutes per individual</a:t>
            </a:r>
            <a:endParaRPr lang="en-US" sz="2800" dirty="0"/>
          </a:p>
          <a:p>
            <a:pPr>
              <a:lnSpc>
                <a:spcPct val="90000"/>
              </a:lnSpc>
              <a:spcBef>
                <a:spcPct val="50000"/>
              </a:spcBef>
              <a:buFont typeface="Wingdings" panose="05000000000000000000" pitchFamily="2" charset="2"/>
              <a:buChar char="§"/>
              <a:defRPr/>
            </a:pPr>
            <a:r>
              <a:rPr lang="en-US" sz="2800" dirty="0"/>
              <a:t>Questions</a:t>
            </a:r>
          </a:p>
          <a:p>
            <a:pPr lvl="1">
              <a:lnSpc>
                <a:spcPct val="90000"/>
              </a:lnSpc>
              <a:spcBef>
                <a:spcPct val="50000"/>
              </a:spcBef>
              <a:buFont typeface="Wingdings" panose="05000000000000000000" pitchFamily="2" charset="2"/>
              <a:buChar char="q"/>
              <a:defRPr/>
            </a:pPr>
            <a:r>
              <a:rPr lang="en-US" sz="2400" b="0" dirty="0"/>
              <a:t>Open questions</a:t>
            </a:r>
          </a:p>
          <a:p>
            <a:pPr>
              <a:lnSpc>
                <a:spcPct val="90000"/>
              </a:lnSpc>
              <a:spcBef>
                <a:spcPct val="50000"/>
              </a:spcBef>
              <a:buFont typeface="Wingdings" panose="05000000000000000000" pitchFamily="2" charset="2"/>
              <a:buChar char="§"/>
              <a:defRPr/>
            </a:pPr>
            <a:r>
              <a:rPr lang="en-US" sz="2800" dirty="0"/>
              <a:t>Concerns</a:t>
            </a:r>
          </a:p>
          <a:p>
            <a:pPr>
              <a:lnSpc>
                <a:spcPct val="90000"/>
              </a:lnSpc>
              <a:spcBef>
                <a:spcPct val="50000"/>
              </a:spcBef>
              <a:buFont typeface="Wingdings" panose="05000000000000000000" pitchFamily="2" charset="2"/>
              <a:buChar char="§"/>
              <a:defRPr/>
            </a:pPr>
            <a:endParaRPr lang="en-US" sz="2800" dirty="0"/>
          </a:p>
          <a:p>
            <a:pPr marL="0" indent="0">
              <a:lnSpc>
                <a:spcPct val="90000"/>
              </a:lnSpc>
              <a:spcBef>
                <a:spcPct val="50000"/>
              </a:spcBef>
              <a:buNone/>
              <a:defRPr/>
            </a:pPr>
            <a:endParaRPr lang="en-US" sz="1600" dirty="0"/>
          </a:p>
        </p:txBody>
      </p:sp>
    </p:spTree>
    <p:extLst>
      <p:ext uri="{BB962C8B-B14F-4D97-AF65-F5344CB8AC3E}">
        <p14:creationId xmlns:p14="http://schemas.microsoft.com/office/powerpoint/2010/main" val="2253434462"/>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2E75661-B998-1247-8D2C-7A79C7FFA598}"/>
              </a:ext>
            </a:extLst>
          </p:cNvPr>
          <p:cNvSpPr>
            <a:spLocks noGrp="1"/>
          </p:cNvSpPr>
          <p:nvPr>
            <p:ph type="title"/>
          </p:nvPr>
        </p:nvSpPr>
        <p:spPr/>
        <p:txBody>
          <a:bodyPr/>
          <a:lstStyle/>
          <a:p>
            <a:r>
              <a:rPr lang="en-US" dirty="0"/>
              <a:t>Contacts</a:t>
            </a:r>
          </a:p>
        </p:txBody>
      </p:sp>
      <p:sp>
        <p:nvSpPr>
          <p:cNvPr id="2" name="Content Placeholder 1">
            <a:extLst>
              <a:ext uri="{FF2B5EF4-FFF2-40B4-BE49-F238E27FC236}">
                <a16:creationId xmlns:a16="http://schemas.microsoft.com/office/drawing/2014/main" xmlns="" id="{A3871747-2C37-D948-9C53-49E713BFAF90}"/>
              </a:ext>
            </a:extLst>
          </p:cNvPr>
          <p:cNvSpPr>
            <a:spLocks noGrp="1"/>
          </p:cNvSpPr>
          <p:nvPr>
            <p:ph idx="1"/>
          </p:nvPr>
        </p:nvSpPr>
        <p:spPr/>
        <p:txBody>
          <a:bodyPr/>
          <a:lstStyle/>
          <a:p>
            <a:r>
              <a:rPr lang="en-US" sz="2400" dirty="0"/>
              <a:t>Adam Montella, SME Advisor</a:t>
            </a:r>
          </a:p>
          <a:p>
            <a:pPr marL="0" indent="0">
              <a:buNone/>
            </a:pPr>
            <a:r>
              <a:rPr lang="en-US" sz="2400" dirty="0"/>
              <a:t>    	amontella@olsongroupltd.com</a:t>
            </a:r>
          </a:p>
          <a:p>
            <a:r>
              <a:rPr lang="en-US" sz="2400" dirty="0"/>
              <a:t>Anthony Mangeri, HMP and SME Advisor</a:t>
            </a:r>
          </a:p>
          <a:p>
            <a:pPr marL="0" indent="0">
              <a:buNone/>
            </a:pPr>
            <a:r>
              <a:rPr lang="en-US" sz="2400" dirty="0"/>
              <a:t>   	amangeri@olsongroupltd.com</a:t>
            </a:r>
          </a:p>
          <a:p>
            <a:r>
              <a:rPr lang="en-US" sz="2400" dirty="0"/>
              <a:t>Scott T. Sleeman, Planner</a:t>
            </a:r>
          </a:p>
          <a:p>
            <a:pPr marL="0" indent="0">
              <a:buNone/>
            </a:pPr>
            <a:r>
              <a:rPr lang="en-US" sz="2400" dirty="0"/>
              <a:t>    	ssleeman@olsongroupltd.com</a:t>
            </a:r>
          </a:p>
          <a:p>
            <a:r>
              <a:rPr lang="en-US" sz="2400" dirty="0"/>
              <a:t>Andrew Forcucci, SME Advisor</a:t>
            </a:r>
          </a:p>
          <a:p>
            <a:pPr marL="0" indent="0">
              <a:buNone/>
            </a:pPr>
            <a:r>
              <a:rPr lang="en-US" sz="2400" dirty="0"/>
              <a:t>    	aforcucci@olsongroupltd.com</a:t>
            </a:r>
          </a:p>
          <a:p>
            <a:endParaRPr lang="en-US" sz="3200" dirty="0"/>
          </a:p>
          <a:p>
            <a:endParaRPr lang="en-US" dirty="0"/>
          </a:p>
        </p:txBody>
      </p:sp>
    </p:spTree>
    <p:extLst>
      <p:ext uri="{BB962C8B-B14F-4D97-AF65-F5344CB8AC3E}">
        <p14:creationId xmlns:p14="http://schemas.microsoft.com/office/powerpoint/2010/main" val="310174008"/>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dirty="0"/>
              <a:t>Today’s Agenda </a:t>
            </a:r>
            <a:r>
              <a:rPr lang="en-US" dirty="0" smtClean="0"/>
              <a:t>II</a:t>
            </a:r>
            <a:endParaRPr lang="en-US" dirty="0"/>
          </a:p>
        </p:txBody>
      </p:sp>
      <p:sp>
        <p:nvSpPr>
          <p:cNvPr id="16386" name="Content Placeholder 2" descr="Todays Agenda&#10;"/>
          <p:cNvSpPr>
            <a:spLocks noGrp="1"/>
          </p:cNvSpPr>
          <p:nvPr>
            <p:ph idx="1"/>
          </p:nvPr>
        </p:nvSpPr>
        <p:spPr>
          <a:xfrm>
            <a:off x="533400" y="1828800"/>
            <a:ext cx="11125200" cy="5133974"/>
          </a:xfrm>
        </p:spPr>
        <p:txBody>
          <a:bodyPr/>
          <a:lstStyle/>
          <a:p>
            <a:pPr marL="0" indent="0">
              <a:spcBef>
                <a:spcPts val="600"/>
              </a:spcBef>
              <a:spcAft>
                <a:spcPts val="600"/>
              </a:spcAft>
              <a:buNone/>
            </a:pPr>
            <a:r>
              <a:rPr lang="en-US" sz="2400" b="1"/>
              <a:t>3. Hazards Identification</a:t>
            </a:r>
          </a:p>
          <a:p>
            <a:pPr marL="0" indent="0">
              <a:spcBef>
                <a:spcPts val="600"/>
              </a:spcBef>
              <a:spcAft>
                <a:spcPts val="600"/>
              </a:spcAft>
              <a:buNone/>
            </a:pPr>
            <a:r>
              <a:rPr lang="en-US" sz="2400"/>
              <a:t>	a. Brief summary</a:t>
            </a:r>
          </a:p>
          <a:p>
            <a:pPr marL="0" indent="0">
              <a:spcBef>
                <a:spcPts val="600"/>
              </a:spcBef>
              <a:spcAft>
                <a:spcPts val="600"/>
              </a:spcAft>
              <a:buNone/>
            </a:pPr>
            <a:r>
              <a:rPr lang="en-US" sz="2400"/>
              <a:t>	b. Potential impacts</a:t>
            </a:r>
          </a:p>
          <a:p>
            <a:pPr marL="0" indent="0">
              <a:spcBef>
                <a:spcPts val="600"/>
              </a:spcBef>
              <a:spcAft>
                <a:spcPts val="600"/>
              </a:spcAft>
              <a:buNone/>
            </a:pPr>
            <a:r>
              <a:rPr lang="en-US" sz="2400"/>
              <a:t>	c. Probability of future events</a:t>
            </a:r>
          </a:p>
          <a:p>
            <a:pPr marL="0" indent="0">
              <a:spcBef>
                <a:spcPts val="600"/>
              </a:spcBef>
              <a:spcAft>
                <a:spcPts val="600"/>
              </a:spcAft>
              <a:buNone/>
            </a:pPr>
            <a:endParaRPr lang="en-US" sz="2400" b="1"/>
          </a:p>
          <a:p>
            <a:pPr marL="0" indent="0">
              <a:spcBef>
                <a:spcPts val="600"/>
              </a:spcBef>
              <a:spcAft>
                <a:spcPts val="600"/>
              </a:spcAft>
              <a:buNone/>
            </a:pPr>
            <a:r>
              <a:rPr lang="en-US" sz="2400" b="1"/>
              <a:t>4. Risk and Vulnerability Assessment</a:t>
            </a:r>
          </a:p>
          <a:p>
            <a:pPr marL="0" indent="0">
              <a:spcBef>
                <a:spcPts val="600"/>
              </a:spcBef>
              <a:spcAft>
                <a:spcPts val="600"/>
              </a:spcAft>
              <a:buNone/>
            </a:pPr>
            <a:r>
              <a:rPr lang="en-US" sz="2400"/>
              <a:t>	a. Critical Facilities</a:t>
            </a:r>
          </a:p>
          <a:p>
            <a:pPr marL="0" indent="0">
              <a:spcBef>
                <a:spcPts val="600"/>
              </a:spcBef>
              <a:spcAft>
                <a:spcPts val="600"/>
              </a:spcAft>
              <a:buNone/>
            </a:pPr>
            <a:r>
              <a:rPr lang="en-US" sz="2400"/>
              <a:t>	b.  Potential economic impact</a:t>
            </a:r>
            <a:endParaRPr lang="en-US" sz="2400" dirty="0"/>
          </a:p>
        </p:txBody>
      </p:sp>
    </p:spTree>
    <p:extLst>
      <p:ext uri="{BB962C8B-B14F-4D97-AF65-F5344CB8AC3E}">
        <p14:creationId xmlns:p14="http://schemas.microsoft.com/office/powerpoint/2010/main" val="4976729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dirty="0"/>
              <a:t>Today’s Agenda </a:t>
            </a:r>
            <a:r>
              <a:rPr lang="en-US" dirty="0" smtClean="0"/>
              <a:t>III</a:t>
            </a:r>
            <a:endParaRPr lang="en-US" dirty="0"/>
          </a:p>
        </p:txBody>
      </p:sp>
      <p:sp>
        <p:nvSpPr>
          <p:cNvPr id="16386" name="Content Placeholder 2" descr="Agenda Continued"/>
          <p:cNvSpPr>
            <a:spLocks noGrp="1"/>
          </p:cNvSpPr>
          <p:nvPr>
            <p:ph idx="1"/>
          </p:nvPr>
        </p:nvSpPr>
        <p:spPr>
          <a:xfrm>
            <a:off x="304800" y="1981200"/>
            <a:ext cx="11125200" cy="5133974"/>
          </a:xfrm>
        </p:spPr>
        <p:txBody>
          <a:bodyPr/>
          <a:lstStyle/>
          <a:p>
            <a:pPr marL="0" indent="0">
              <a:spcBef>
                <a:spcPts val="600"/>
              </a:spcBef>
              <a:spcAft>
                <a:spcPts val="600"/>
              </a:spcAft>
              <a:buNone/>
            </a:pPr>
            <a:r>
              <a:rPr lang="en-US" sz="2400" b="1" dirty="0"/>
              <a:t>5. Capability Assessment</a:t>
            </a:r>
          </a:p>
          <a:p>
            <a:pPr marL="0" indent="0">
              <a:spcBef>
                <a:spcPts val="600"/>
              </a:spcBef>
              <a:spcAft>
                <a:spcPts val="600"/>
              </a:spcAft>
              <a:buNone/>
            </a:pPr>
            <a:r>
              <a:rPr lang="en-US" sz="2400" dirty="0">
                <a:ea typeface="Times New Roman" panose="02020603050405020304" pitchFamily="18" charset="0"/>
                <a:cs typeface="Times New Roman" panose="02020603050405020304" pitchFamily="18" charset="0"/>
              </a:rPr>
              <a:t>	a. Administrative Capability</a:t>
            </a:r>
          </a:p>
          <a:p>
            <a:pPr marL="0" indent="0">
              <a:spcBef>
                <a:spcPts val="600"/>
              </a:spcBef>
              <a:spcAft>
                <a:spcPts val="600"/>
              </a:spcAft>
              <a:buNone/>
            </a:pPr>
            <a:r>
              <a:rPr lang="en-US" sz="2400" dirty="0">
                <a:ea typeface="Times New Roman" panose="02020603050405020304" pitchFamily="18" charset="0"/>
                <a:cs typeface="Times New Roman" panose="02020603050405020304" pitchFamily="18" charset="0"/>
              </a:rPr>
              <a:t>	b. Plan and Program Capability</a:t>
            </a:r>
          </a:p>
          <a:p>
            <a:pPr marL="0" marR="0" indent="0" algn="just">
              <a:spcBef>
                <a:spcPts val="600"/>
              </a:spcBef>
              <a:spcAft>
                <a:spcPts val="600"/>
              </a:spcAft>
              <a:buNone/>
            </a:pPr>
            <a:r>
              <a:rPr lang="en-US" sz="2400" dirty="0">
                <a:ea typeface="Times New Roman" panose="02020603050405020304" pitchFamily="18" charset="0"/>
                <a:cs typeface="Times New Roman" panose="02020603050405020304" pitchFamily="18" charset="0"/>
              </a:rPr>
              <a:t>	c. Fiscal Capability</a:t>
            </a:r>
          </a:p>
          <a:p>
            <a:pPr marL="0" marR="0" indent="0" algn="just">
              <a:spcBef>
                <a:spcPts val="600"/>
              </a:spcBef>
              <a:spcAft>
                <a:spcPts val="600"/>
              </a:spcAft>
              <a:buNone/>
            </a:pPr>
            <a:r>
              <a:rPr lang="en-US" sz="2400" dirty="0">
                <a:ea typeface="Times New Roman" panose="02020603050405020304" pitchFamily="18" charset="0"/>
                <a:cs typeface="Times New Roman" panose="02020603050405020304" pitchFamily="18" charset="0"/>
              </a:rPr>
              <a:t>	d. Regulatory Environment</a:t>
            </a:r>
          </a:p>
          <a:p>
            <a:pPr marL="0" marR="0" indent="0" algn="just">
              <a:spcBef>
                <a:spcPts val="600"/>
              </a:spcBef>
              <a:spcAft>
                <a:spcPts val="600"/>
              </a:spcAft>
              <a:buNone/>
            </a:pPr>
            <a:r>
              <a:rPr lang="en-US" sz="2400" dirty="0">
                <a:ea typeface="Times New Roman" panose="02020603050405020304" pitchFamily="18" charset="0"/>
                <a:cs typeface="Times New Roman" panose="02020603050405020304" pitchFamily="18" charset="0"/>
              </a:rPr>
              <a:t>	e. Community and Stakeholder Involvement</a:t>
            </a:r>
          </a:p>
        </p:txBody>
      </p:sp>
    </p:spTree>
    <p:extLst>
      <p:ext uri="{BB962C8B-B14F-4D97-AF65-F5344CB8AC3E}">
        <p14:creationId xmlns:p14="http://schemas.microsoft.com/office/powerpoint/2010/main" val="398416380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DEF3DB8-DB69-5440-BDDE-0B4DE999782C}"/>
              </a:ext>
            </a:extLst>
          </p:cNvPr>
          <p:cNvSpPr>
            <a:spLocks noGrp="1"/>
          </p:cNvSpPr>
          <p:nvPr>
            <p:ph type="title"/>
          </p:nvPr>
        </p:nvSpPr>
        <p:spPr>
          <a:xfrm>
            <a:off x="389467" y="685800"/>
            <a:ext cx="11700933" cy="508000"/>
          </a:xfrm>
        </p:spPr>
        <p:txBody>
          <a:bodyPr/>
          <a:lstStyle/>
          <a:p>
            <a:r>
              <a:rPr lang="en-US" dirty="0"/>
              <a:t>HMP Purpose</a:t>
            </a:r>
          </a:p>
        </p:txBody>
      </p:sp>
      <p:sp>
        <p:nvSpPr>
          <p:cNvPr id="2" name="Content Placeholder 1">
            <a:extLst>
              <a:ext uri="{FF2B5EF4-FFF2-40B4-BE49-F238E27FC236}">
                <a16:creationId xmlns:a16="http://schemas.microsoft.com/office/drawing/2014/main" xmlns="" id="{448EE769-1732-E14D-B76F-8A384D3E7C70}"/>
              </a:ext>
            </a:extLst>
          </p:cNvPr>
          <p:cNvSpPr>
            <a:spLocks noGrp="1"/>
          </p:cNvSpPr>
          <p:nvPr>
            <p:ph idx="1"/>
          </p:nvPr>
        </p:nvSpPr>
        <p:spPr>
          <a:xfrm>
            <a:off x="374651" y="2209800"/>
            <a:ext cx="11512549" cy="3914775"/>
          </a:xfrm>
        </p:spPr>
        <p:txBody>
          <a:bodyPr/>
          <a:lstStyle/>
          <a:p>
            <a:pPr marL="0" indent="0">
              <a:buNone/>
            </a:pPr>
            <a:r>
              <a:rPr lang="en-US" sz="2400" b="1" dirty="0"/>
              <a:t>Today’s meeting will:</a:t>
            </a:r>
          </a:p>
          <a:p>
            <a:pPr marL="0" indent="0">
              <a:buNone/>
            </a:pPr>
            <a:endParaRPr lang="en-US" sz="2400" b="1" dirty="0"/>
          </a:p>
          <a:p>
            <a:pPr lvl="1">
              <a:buFont typeface="Wingdings" panose="05000000000000000000" pitchFamily="2" charset="2"/>
              <a:buChar char="§"/>
            </a:pPr>
            <a:r>
              <a:rPr lang="en-US" sz="2400" b="0" dirty="0"/>
              <a:t>Provide the VCU community and the public with information on the Hazard Mitigation Plan </a:t>
            </a:r>
          </a:p>
          <a:p>
            <a:pPr marL="457200" lvl="1" indent="0">
              <a:buNone/>
            </a:pPr>
            <a:endParaRPr lang="en-US" sz="2400" b="0" dirty="0"/>
          </a:p>
          <a:p>
            <a:pPr lvl="1">
              <a:buFont typeface="Wingdings" panose="05000000000000000000" pitchFamily="2" charset="2"/>
              <a:buChar char="§"/>
            </a:pPr>
            <a:r>
              <a:rPr lang="en-US" sz="2400" b="0" dirty="0"/>
              <a:t>Brief description of the Hazards Profiles</a:t>
            </a:r>
          </a:p>
          <a:p>
            <a:pPr lvl="1">
              <a:buFont typeface="Wingdings" panose="05000000000000000000" pitchFamily="2" charset="2"/>
              <a:buChar char="§"/>
            </a:pPr>
            <a:endParaRPr lang="en-US" sz="2400" b="0" dirty="0"/>
          </a:p>
          <a:p>
            <a:pPr lvl="1">
              <a:buFont typeface="Wingdings" panose="05000000000000000000" pitchFamily="2" charset="2"/>
              <a:buChar char="§"/>
            </a:pPr>
            <a:r>
              <a:rPr lang="en-US" sz="2400" b="0" dirty="0"/>
              <a:t>Provide an update on the progress and schedule</a:t>
            </a:r>
          </a:p>
          <a:p>
            <a:pPr lvl="1">
              <a:buFont typeface="Wingdings" panose="05000000000000000000" pitchFamily="2" charset="2"/>
              <a:buChar char="§"/>
            </a:pPr>
            <a:endParaRPr lang="en-US" sz="2400" b="0" dirty="0"/>
          </a:p>
          <a:p>
            <a:pPr lvl="1">
              <a:buFont typeface="Wingdings" panose="05000000000000000000" pitchFamily="2" charset="2"/>
              <a:buChar char="§"/>
            </a:pPr>
            <a:r>
              <a:rPr lang="en-US" sz="2400" b="0" dirty="0"/>
              <a:t>Allow for comments</a:t>
            </a:r>
          </a:p>
          <a:p>
            <a:pPr marL="0" indent="0">
              <a:buNone/>
            </a:pPr>
            <a:endParaRPr lang="en-US" dirty="0"/>
          </a:p>
        </p:txBody>
      </p:sp>
    </p:spTree>
    <p:extLst>
      <p:ext uri="{BB962C8B-B14F-4D97-AF65-F5344CB8AC3E}">
        <p14:creationId xmlns:p14="http://schemas.microsoft.com/office/powerpoint/2010/main" val="335188636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Completed Tasks</a:t>
            </a:r>
          </a:p>
        </p:txBody>
      </p:sp>
      <p:sp>
        <p:nvSpPr>
          <p:cNvPr id="2" name="Content Placeholder 1"/>
          <p:cNvSpPr>
            <a:spLocks noGrp="1"/>
          </p:cNvSpPr>
          <p:nvPr>
            <p:ph idx="1"/>
          </p:nvPr>
        </p:nvSpPr>
        <p:spPr>
          <a:xfrm>
            <a:off x="389467" y="2057400"/>
            <a:ext cx="9668933" cy="3914775"/>
          </a:xfrm>
        </p:spPr>
        <p:txBody>
          <a:bodyPr/>
          <a:lstStyle/>
          <a:p>
            <a:pPr marL="0" indent="0">
              <a:lnSpc>
                <a:spcPct val="90000"/>
              </a:lnSpc>
              <a:spcBef>
                <a:spcPct val="50000"/>
              </a:spcBef>
              <a:buNone/>
              <a:defRPr/>
            </a:pPr>
            <a:r>
              <a:rPr lang="en-US" sz="2400" dirty="0"/>
              <a:t>Completed Tasks</a:t>
            </a:r>
          </a:p>
          <a:p>
            <a:pPr>
              <a:lnSpc>
                <a:spcPct val="90000"/>
              </a:lnSpc>
              <a:spcBef>
                <a:spcPct val="50000"/>
              </a:spcBef>
              <a:buFont typeface="Wingdings" panose="05000000000000000000" pitchFamily="2" charset="2"/>
              <a:buChar char="§"/>
              <a:defRPr/>
            </a:pPr>
            <a:r>
              <a:rPr lang="en-US" sz="2400" dirty="0"/>
              <a:t>Reviewed existing and similar plans (CEMP, HVA)</a:t>
            </a:r>
          </a:p>
          <a:p>
            <a:pPr>
              <a:lnSpc>
                <a:spcPct val="90000"/>
              </a:lnSpc>
              <a:spcBef>
                <a:spcPct val="50000"/>
              </a:spcBef>
              <a:buFont typeface="Wingdings" panose="05000000000000000000" pitchFamily="2" charset="2"/>
              <a:buChar char="§"/>
              <a:defRPr/>
            </a:pPr>
            <a:r>
              <a:rPr lang="en-US" sz="2400" dirty="0"/>
              <a:t>Reviewed Richmond-Crater District HAZUS.</a:t>
            </a:r>
          </a:p>
          <a:p>
            <a:pPr>
              <a:lnSpc>
                <a:spcPct val="90000"/>
              </a:lnSpc>
              <a:spcBef>
                <a:spcPct val="50000"/>
              </a:spcBef>
              <a:buFont typeface="Wingdings" panose="05000000000000000000" pitchFamily="2" charset="2"/>
              <a:buChar char="§"/>
              <a:defRPr/>
            </a:pPr>
            <a:r>
              <a:rPr lang="en-US" sz="2400" dirty="0"/>
              <a:t>Hazard Identification Survey</a:t>
            </a:r>
          </a:p>
          <a:p>
            <a:pPr>
              <a:lnSpc>
                <a:spcPct val="90000"/>
              </a:lnSpc>
              <a:spcBef>
                <a:spcPct val="50000"/>
              </a:spcBef>
              <a:buFont typeface="Wingdings" panose="05000000000000000000" pitchFamily="2" charset="2"/>
              <a:buChar char="§"/>
              <a:defRPr/>
            </a:pPr>
            <a:r>
              <a:rPr lang="en-US" sz="2400" dirty="0"/>
              <a:t>Hazards Prioritization Survey</a:t>
            </a:r>
          </a:p>
          <a:p>
            <a:pPr>
              <a:lnSpc>
                <a:spcPct val="90000"/>
              </a:lnSpc>
              <a:spcBef>
                <a:spcPct val="50000"/>
              </a:spcBef>
              <a:buFont typeface="Wingdings" panose="05000000000000000000" pitchFamily="2" charset="2"/>
              <a:buChar char="§"/>
              <a:defRPr/>
            </a:pPr>
            <a:r>
              <a:rPr lang="en-US" sz="2400" dirty="0"/>
              <a:t>Data collection and analysis</a:t>
            </a:r>
          </a:p>
        </p:txBody>
      </p:sp>
    </p:spTree>
    <p:extLst>
      <p:ext uri="{BB962C8B-B14F-4D97-AF65-F5344CB8AC3E}">
        <p14:creationId xmlns:p14="http://schemas.microsoft.com/office/powerpoint/2010/main" val="437621807"/>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1. Introduction</a:t>
            </a:r>
          </a:p>
        </p:txBody>
      </p:sp>
      <p:sp>
        <p:nvSpPr>
          <p:cNvPr id="2" name="Content Placeholder 1"/>
          <p:cNvSpPr>
            <a:spLocks noGrp="1"/>
          </p:cNvSpPr>
          <p:nvPr>
            <p:ph idx="1"/>
          </p:nvPr>
        </p:nvSpPr>
        <p:spPr>
          <a:xfrm>
            <a:off x="152400" y="2257425"/>
            <a:ext cx="11700933" cy="3914775"/>
          </a:xfrm>
        </p:spPr>
        <p:txBody>
          <a:bodyPr/>
          <a:lstStyle/>
          <a:p>
            <a:pPr marL="0" indent="0">
              <a:lnSpc>
                <a:spcPct val="90000"/>
              </a:lnSpc>
              <a:spcBef>
                <a:spcPct val="50000"/>
              </a:spcBef>
              <a:buNone/>
              <a:defRPr/>
            </a:pPr>
            <a:r>
              <a:rPr lang="en-US" sz="1800" b="1" dirty="0"/>
              <a:t>Plan Organization</a:t>
            </a:r>
          </a:p>
          <a:p>
            <a:pPr marL="0" indent="0">
              <a:spcBef>
                <a:spcPts val="600"/>
              </a:spcBef>
              <a:spcAft>
                <a:spcPts val="600"/>
              </a:spcAft>
              <a:buNone/>
            </a:pPr>
            <a:r>
              <a:rPr lang="en-US" sz="1800" dirty="0">
                <a:ea typeface="Arial Narrow" panose="020B0606020202030204" pitchFamily="34" charset="0"/>
                <a:cs typeface="Arial Narrow" panose="020B0606020202030204" pitchFamily="34" charset="0"/>
              </a:rPr>
              <a:t>	</a:t>
            </a:r>
            <a:r>
              <a:rPr lang="en-US" sz="1800" dirty="0">
                <a:effectLst/>
                <a:ea typeface="Arial Narrow" panose="020B0606020202030204" pitchFamily="34" charset="0"/>
                <a:cs typeface="Arial Narrow" panose="020B0606020202030204" pitchFamily="34" charset="0"/>
              </a:rPr>
              <a:t>The Plan has seven sections, appendices, and mitigation assessment annexes</a:t>
            </a:r>
          </a:p>
          <a:p>
            <a:pPr marL="0" indent="0">
              <a:spcBef>
                <a:spcPts val="600"/>
              </a:spcBef>
              <a:spcAft>
                <a:spcPts val="600"/>
              </a:spcAft>
              <a:buNone/>
            </a:pPr>
            <a:r>
              <a:rPr lang="en-US" sz="1800" b="1" dirty="0"/>
              <a:t>Background</a:t>
            </a:r>
          </a:p>
          <a:p>
            <a:pPr marL="0" indent="0">
              <a:spcBef>
                <a:spcPts val="600"/>
              </a:spcBef>
              <a:spcAft>
                <a:spcPts val="600"/>
              </a:spcAft>
              <a:buNone/>
            </a:pPr>
            <a:r>
              <a:rPr lang="en-US" sz="1800" dirty="0"/>
              <a:t>	</a:t>
            </a:r>
            <a:r>
              <a:rPr lang="en-US" sz="1800" dirty="0">
                <a:effectLst/>
                <a:ea typeface="Arial Narrow" panose="020B0606020202030204" pitchFamily="34" charset="0"/>
                <a:cs typeface="Arial Narrow" panose="020B0606020202030204" pitchFamily="34" charset="0"/>
              </a:rPr>
              <a:t>Virginia Commonwealth University (VCU) maintains the responsibility to protect the health, safety, and </a:t>
            </a:r>
            <a:r>
              <a:rPr lang="en-US" sz="1800" dirty="0" smtClean="0">
                <a:effectLst/>
                <a:ea typeface="Arial Narrow" panose="020B0606020202030204" pitchFamily="34" charset="0"/>
                <a:cs typeface="Arial Narrow" panose="020B0606020202030204" pitchFamily="34" charset="0"/>
              </a:rPr>
              <a:t>	welfare </a:t>
            </a:r>
            <a:r>
              <a:rPr lang="en-US" sz="1800" dirty="0">
                <a:effectLst/>
                <a:ea typeface="Arial Narrow" panose="020B0606020202030204" pitchFamily="34" charset="0"/>
                <a:cs typeface="Arial Narrow" panose="020B0606020202030204" pitchFamily="34" charset="0"/>
              </a:rPr>
              <a:t>of its </a:t>
            </a:r>
            <a:r>
              <a:rPr lang="en-US" sz="1800" dirty="0" smtClean="0">
                <a:effectLst/>
                <a:ea typeface="Arial Narrow" panose="020B0606020202030204" pitchFamily="34" charset="0"/>
                <a:cs typeface="Arial Narrow" panose="020B0606020202030204" pitchFamily="34" charset="0"/>
              </a:rPr>
              <a:t>students</a:t>
            </a:r>
            <a:r>
              <a:rPr lang="en-US" sz="1800" dirty="0">
                <a:effectLst/>
                <a:ea typeface="Arial Narrow" panose="020B0606020202030204" pitchFamily="34" charset="0"/>
                <a:cs typeface="Arial Narrow" panose="020B0606020202030204" pitchFamily="34" charset="0"/>
              </a:rPr>
              <a:t>, faculty, staff, and visitors. </a:t>
            </a:r>
          </a:p>
          <a:p>
            <a:pPr marL="0" indent="0">
              <a:spcBef>
                <a:spcPts val="600"/>
              </a:spcBef>
              <a:spcAft>
                <a:spcPts val="600"/>
              </a:spcAft>
              <a:buNone/>
            </a:pPr>
            <a:r>
              <a:rPr lang="en-US" sz="1800" b="1" dirty="0"/>
              <a:t>Purpose of the Plan</a:t>
            </a:r>
          </a:p>
          <a:p>
            <a:pPr marL="0" indent="0">
              <a:spcBef>
                <a:spcPts val="600"/>
              </a:spcBef>
              <a:spcAft>
                <a:spcPts val="600"/>
              </a:spcAft>
              <a:buNone/>
            </a:pPr>
            <a:r>
              <a:rPr lang="en-US" sz="1800" dirty="0"/>
              <a:t>	</a:t>
            </a:r>
            <a:r>
              <a:rPr lang="en-US" sz="1800" dirty="0">
                <a:effectLst/>
                <a:ea typeface="Arial Narrow" panose="020B0606020202030204" pitchFamily="34" charset="0"/>
                <a:cs typeface="Arial Narrow" panose="020B0606020202030204" pitchFamily="34" charset="0"/>
              </a:rPr>
              <a:t>Hazard mitigation is the effort to reduce loss of life and property by lessening the impact of disasters. In </a:t>
            </a:r>
            <a:r>
              <a:rPr lang="en-US" sz="1800" dirty="0" smtClean="0">
                <a:effectLst/>
                <a:ea typeface="Arial Narrow" panose="020B0606020202030204" pitchFamily="34" charset="0"/>
                <a:cs typeface="Arial Narrow" panose="020B0606020202030204" pitchFamily="34" charset="0"/>
              </a:rPr>
              <a:t>	other </a:t>
            </a:r>
            <a:r>
              <a:rPr lang="en-US" sz="1800" dirty="0">
                <a:effectLst/>
                <a:ea typeface="Arial Narrow" panose="020B0606020202030204" pitchFamily="34" charset="0"/>
                <a:cs typeface="Arial Narrow" panose="020B0606020202030204" pitchFamily="34" charset="0"/>
              </a:rPr>
              <a:t>words, hazard </a:t>
            </a:r>
            <a:r>
              <a:rPr lang="en-US" sz="1800" dirty="0" smtClean="0">
                <a:effectLst/>
                <a:ea typeface="Arial Narrow" panose="020B0606020202030204" pitchFamily="34" charset="0"/>
                <a:cs typeface="Arial Narrow" panose="020B0606020202030204" pitchFamily="34" charset="0"/>
              </a:rPr>
              <a:t>mitigation </a:t>
            </a:r>
            <a:r>
              <a:rPr lang="en-US" sz="1800" dirty="0">
                <a:effectLst/>
                <a:ea typeface="Arial Narrow" panose="020B0606020202030204" pitchFamily="34" charset="0"/>
                <a:cs typeface="Arial Narrow" panose="020B0606020202030204" pitchFamily="34" charset="0"/>
              </a:rPr>
              <a:t>keeps hazards from becoming disasters. </a:t>
            </a:r>
          </a:p>
          <a:p>
            <a:pPr marL="0" indent="0">
              <a:spcBef>
                <a:spcPts val="600"/>
              </a:spcBef>
              <a:spcAft>
                <a:spcPts val="600"/>
              </a:spcAft>
              <a:buNone/>
            </a:pPr>
            <a:r>
              <a:rPr lang="en-US" sz="1800" b="1" dirty="0"/>
              <a:t>Scope</a:t>
            </a:r>
          </a:p>
          <a:p>
            <a:pPr marL="0" indent="0">
              <a:spcBef>
                <a:spcPts val="600"/>
              </a:spcBef>
              <a:spcAft>
                <a:spcPts val="600"/>
              </a:spcAft>
              <a:buNone/>
            </a:pPr>
            <a:r>
              <a:rPr lang="en-US" sz="1800" dirty="0"/>
              <a:t>	</a:t>
            </a:r>
            <a:r>
              <a:rPr lang="en-US" sz="1800" dirty="0">
                <a:effectLst/>
                <a:ea typeface="Arial Narrow" panose="020B0606020202030204" pitchFamily="34" charset="0"/>
                <a:cs typeface="Arial Narrow" panose="020B0606020202030204" pitchFamily="34" charset="0"/>
              </a:rPr>
              <a:t>The 2022 Hazard Mitigation Plan (HMP) applies to the two campuses of Virginia Commonwealth </a:t>
            </a:r>
            <a:r>
              <a:rPr lang="en-US" sz="1800" dirty="0" smtClean="0">
                <a:effectLst/>
                <a:ea typeface="Arial Narrow" panose="020B0606020202030204" pitchFamily="34" charset="0"/>
                <a:cs typeface="Arial Narrow" panose="020B0606020202030204" pitchFamily="34" charset="0"/>
              </a:rPr>
              <a:t>	University</a:t>
            </a:r>
            <a:r>
              <a:rPr lang="en-US" sz="1800" dirty="0">
                <a:effectLst/>
                <a:ea typeface="Arial Narrow" panose="020B0606020202030204" pitchFamily="34" charset="0"/>
                <a:cs typeface="Arial Narrow" panose="020B0606020202030204" pitchFamily="34" charset="0"/>
              </a:rPr>
              <a:t>, Monroe </a:t>
            </a:r>
            <a:r>
              <a:rPr lang="en-US" sz="1800" dirty="0" smtClean="0">
                <a:effectLst/>
                <a:ea typeface="Arial Narrow" panose="020B0606020202030204" pitchFamily="34" charset="0"/>
                <a:cs typeface="Arial Narrow" panose="020B0606020202030204" pitchFamily="34" charset="0"/>
              </a:rPr>
              <a:t>Park (MPC</a:t>
            </a:r>
            <a:r>
              <a:rPr lang="en-US" sz="1800" dirty="0">
                <a:effectLst/>
                <a:ea typeface="Arial Narrow" panose="020B0606020202030204" pitchFamily="34" charset="0"/>
                <a:cs typeface="Arial Narrow" panose="020B0606020202030204" pitchFamily="34" charset="0"/>
              </a:rPr>
              <a:t>) and Medical College of Virginia (MCV), both centrally located </a:t>
            </a:r>
            <a:r>
              <a:rPr lang="en-US" sz="1800" dirty="0" smtClean="0">
                <a:effectLst/>
                <a:ea typeface="Arial Narrow" panose="020B0606020202030204" pitchFamily="34" charset="0"/>
                <a:cs typeface="Arial Narrow" panose="020B0606020202030204" pitchFamily="34" charset="0"/>
              </a:rPr>
              <a:t>in the 	City of Richmond.</a:t>
            </a:r>
            <a:endParaRPr lang="en-US" sz="1800" b="0" dirty="0"/>
          </a:p>
          <a:p>
            <a:pPr marL="0" indent="0">
              <a:spcBef>
                <a:spcPts val="600"/>
              </a:spcBef>
              <a:spcAft>
                <a:spcPts val="600"/>
              </a:spcAft>
              <a:buNone/>
            </a:pPr>
            <a:endParaRPr lang="en-US" sz="1800" dirty="0"/>
          </a:p>
          <a:p>
            <a:pPr marL="0" indent="0">
              <a:lnSpc>
                <a:spcPct val="90000"/>
              </a:lnSpc>
              <a:spcBef>
                <a:spcPct val="50000"/>
              </a:spcBef>
              <a:buNone/>
              <a:defRPr/>
            </a:pPr>
            <a:endParaRPr lang="en-US" sz="1800" dirty="0">
              <a:effectLst/>
              <a:ea typeface="Arial Narrow" panose="020B0606020202030204" pitchFamily="34" charset="0"/>
              <a:cs typeface="Arial Narrow" panose="020B0606020202030204" pitchFamily="34" charset="0"/>
            </a:endParaRPr>
          </a:p>
        </p:txBody>
      </p:sp>
    </p:spTree>
    <p:extLst>
      <p:ext uri="{BB962C8B-B14F-4D97-AF65-F5344CB8AC3E}">
        <p14:creationId xmlns:p14="http://schemas.microsoft.com/office/powerpoint/2010/main" val="12583270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2. Planning</a:t>
            </a:r>
          </a:p>
        </p:txBody>
      </p:sp>
      <p:sp>
        <p:nvSpPr>
          <p:cNvPr id="2" name="Content Placeholder 1"/>
          <p:cNvSpPr>
            <a:spLocks noGrp="1"/>
          </p:cNvSpPr>
          <p:nvPr>
            <p:ph idx="1"/>
          </p:nvPr>
        </p:nvSpPr>
        <p:spPr>
          <a:xfrm>
            <a:off x="389467" y="2057400"/>
            <a:ext cx="9668933" cy="3914775"/>
          </a:xfrm>
        </p:spPr>
        <p:txBody>
          <a:bodyPr/>
          <a:lstStyle/>
          <a:p>
            <a:pPr marL="0" indent="0">
              <a:lnSpc>
                <a:spcPct val="90000"/>
              </a:lnSpc>
              <a:spcBef>
                <a:spcPct val="50000"/>
              </a:spcBef>
              <a:buNone/>
              <a:defRPr/>
            </a:pPr>
            <a:r>
              <a:rPr lang="en-US" sz="1800" b="1" dirty="0"/>
              <a:t>Data Collection</a:t>
            </a:r>
          </a:p>
          <a:p>
            <a:pPr marL="0" indent="0">
              <a:lnSpc>
                <a:spcPct val="90000"/>
              </a:lnSpc>
              <a:spcBef>
                <a:spcPct val="50000"/>
              </a:spcBef>
              <a:buNone/>
              <a:defRPr/>
            </a:pPr>
            <a:r>
              <a:rPr lang="en-US" sz="1800" dirty="0"/>
              <a:t>	a. VCU capabilities</a:t>
            </a:r>
          </a:p>
          <a:p>
            <a:pPr marL="0" indent="0">
              <a:lnSpc>
                <a:spcPct val="90000"/>
              </a:lnSpc>
              <a:spcBef>
                <a:spcPct val="50000"/>
              </a:spcBef>
              <a:buNone/>
              <a:defRPr/>
            </a:pPr>
            <a:r>
              <a:rPr lang="en-US" sz="1800" dirty="0"/>
              <a:t>	b. </a:t>
            </a:r>
            <a:r>
              <a:rPr lang="en-US" sz="1800" dirty="0" smtClean="0"/>
              <a:t>VCU </a:t>
            </a:r>
            <a:r>
              <a:rPr lang="en-US" sz="1800" dirty="0"/>
              <a:t>assets</a:t>
            </a:r>
          </a:p>
          <a:p>
            <a:pPr marL="0" indent="0">
              <a:lnSpc>
                <a:spcPct val="90000"/>
              </a:lnSpc>
              <a:spcBef>
                <a:spcPct val="50000"/>
              </a:spcBef>
              <a:buNone/>
              <a:defRPr/>
            </a:pPr>
            <a:r>
              <a:rPr lang="en-US" sz="1800" dirty="0"/>
              <a:t>	c. Hazard and Risks data</a:t>
            </a:r>
          </a:p>
          <a:p>
            <a:pPr marL="0" indent="0">
              <a:lnSpc>
                <a:spcPct val="90000"/>
              </a:lnSpc>
              <a:spcBef>
                <a:spcPct val="50000"/>
              </a:spcBef>
              <a:buNone/>
              <a:defRPr/>
            </a:pPr>
            <a:r>
              <a:rPr lang="en-US" sz="1800" b="1" dirty="0"/>
              <a:t>Conduct Risk Assessments</a:t>
            </a:r>
          </a:p>
          <a:p>
            <a:pPr marL="0" indent="0">
              <a:lnSpc>
                <a:spcPct val="90000"/>
              </a:lnSpc>
              <a:spcBef>
                <a:spcPct val="50000"/>
              </a:spcBef>
              <a:buNone/>
              <a:defRPr/>
            </a:pPr>
            <a:r>
              <a:rPr lang="en-US" sz="1800" dirty="0"/>
              <a:t>	a. Hazards descriptions</a:t>
            </a:r>
          </a:p>
          <a:p>
            <a:pPr marL="0" indent="0">
              <a:lnSpc>
                <a:spcPct val="90000"/>
              </a:lnSpc>
              <a:spcBef>
                <a:spcPct val="50000"/>
              </a:spcBef>
              <a:buNone/>
              <a:defRPr/>
            </a:pPr>
            <a:r>
              <a:rPr lang="en-US" sz="1800" dirty="0"/>
              <a:t>	b. Identify assets at risk</a:t>
            </a:r>
          </a:p>
          <a:p>
            <a:pPr marL="0" indent="0">
              <a:lnSpc>
                <a:spcPct val="90000"/>
              </a:lnSpc>
              <a:spcBef>
                <a:spcPct val="50000"/>
              </a:spcBef>
              <a:buNone/>
              <a:defRPr/>
            </a:pPr>
            <a:r>
              <a:rPr lang="en-US" sz="1800" dirty="0"/>
              <a:t>	c. Evaluate the potential impacts</a:t>
            </a:r>
          </a:p>
          <a:p>
            <a:pPr marL="0" indent="0">
              <a:lnSpc>
                <a:spcPct val="90000"/>
              </a:lnSpc>
              <a:spcBef>
                <a:spcPct val="50000"/>
              </a:spcBef>
              <a:buNone/>
              <a:defRPr/>
            </a:pPr>
            <a:r>
              <a:rPr lang="en-US" sz="1800" b="1" dirty="0"/>
              <a:t>Develop Mitigation Strategy</a:t>
            </a:r>
          </a:p>
          <a:p>
            <a:pPr marL="0" indent="0">
              <a:lnSpc>
                <a:spcPct val="90000"/>
              </a:lnSpc>
              <a:spcBef>
                <a:spcPct val="50000"/>
              </a:spcBef>
              <a:buNone/>
              <a:defRPr/>
            </a:pPr>
            <a:r>
              <a:rPr lang="en-US" sz="1800" dirty="0"/>
              <a:t>	a. Outline goals and objectives</a:t>
            </a:r>
          </a:p>
          <a:p>
            <a:pPr marL="0" indent="0">
              <a:lnSpc>
                <a:spcPct val="90000"/>
              </a:lnSpc>
              <a:spcBef>
                <a:spcPct val="50000"/>
              </a:spcBef>
              <a:buNone/>
              <a:defRPr/>
            </a:pPr>
            <a:r>
              <a:rPr lang="en-US" sz="1800" dirty="0"/>
              <a:t>	b. Identify mitigation actions</a:t>
            </a:r>
          </a:p>
        </p:txBody>
      </p:sp>
    </p:spTree>
    <p:extLst>
      <p:ext uri="{BB962C8B-B14F-4D97-AF65-F5344CB8AC3E}">
        <p14:creationId xmlns:p14="http://schemas.microsoft.com/office/powerpoint/2010/main" val="1579182462"/>
      </p:ext>
    </p:extLst>
  </p:cSld>
  <p:clrMapOvr>
    <a:masterClrMapping/>
  </p:clrMapOvr>
  <p:transition spd="slow">
    <p:fade/>
  </p:transition>
</p:sld>
</file>

<file path=ppt/theme/theme1.xml><?xml version="1.0" encoding="utf-8"?>
<a:theme xmlns:a="http://schemas.openxmlformats.org/drawingml/2006/main" name="template">
  <a:themeElements>
    <a:clrScheme name="template 4">
      <a:dk1>
        <a:srgbClr val="4D4D4D"/>
      </a:dk1>
      <a:lt1>
        <a:srgbClr val="FFFFFF"/>
      </a:lt1>
      <a:dk2>
        <a:srgbClr val="4D4D4D"/>
      </a:dk2>
      <a:lt2>
        <a:srgbClr val="336699"/>
      </a:lt2>
      <a:accent1>
        <a:srgbClr val="003366"/>
      </a:accent1>
      <a:accent2>
        <a:srgbClr val="6699FF"/>
      </a:accent2>
      <a:accent3>
        <a:srgbClr val="FFFFFF"/>
      </a:accent3>
      <a:accent4>
        <a:srgbClr val="404040"/>
      </a:accent4>
      <a:accent5>
        <a:srgbClr val="AAADB8"/>
      </a:accent5>
      <a:accent6>
        <a:srgbClr val="5C8AE7"/>
      </a:accent6>
      <a:hlink>
        <a:srgbClr val="CCCCFF"/>
      </a:hlink>
      <a:folHlink>
        <a:srgbClr val="DDDDDD"/>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000000"/>
        </a:lt2>
        <a:accent1>
          <a:srgbClr val="6666FF"/>
        </a:accent1>
        <a:accent2>
          <a:srgbClr val="6699FF"/>
        </a:accent2>
        <a:accent3>
          <a:srgbClr val="FFFFFF"/>
        </a:accent3>
        <a:accent4>
          <a:srgbClr val="404040"/>
        </a:accent4>
        <a:accent5>
          <a:srgbClr val="B8B8FF"/>
        </a:accent5>
        <a:accent6>
          <a:srgbClr val="5C8AE7"/>
        </a:accent6>
        <a:hlink>
          <a:srgbClr val="9999FF"/>
        </a:hlink>
        <a:folHlink>
          <a:srgbClr val="DDDDDD"/>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6600CC"/>
        </a:lt2>
        <a:accent1>
          <a:srgbClr val="51358C"/>
        </a:accent1>
        <a:accent2>
          <a:srgbClr val="3366CC"/>
        </a:accent2>
        <a:accent3>
          <a:srgbClr val="FFFFFF"/>
        </a:accent3>
        <a:accent4>
          <a:srgbClr val="404040"/>
        </a:accent4>
        <a:accent5>
          <a:srgbClr val="B3AEC5"/>
        </a:accent5>
        <a:accent6>
          <a:srgbClr val="2D5CB9"/>
        </a:accent6>
        <a:hlink>
          <a:srgbClr val="CCCCFF"/>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336699"/>
        </a:lt2>
        <a:accent1>
          <a:srgbClr val="3333CC"/>
        </a:accent1>
        <a:accent2>
          <a:srgbClr val="3366CC"/>
        </a:accent2>
        <a:accent3>
          <a:srgbClr val="FFFFFF"/>
        </a:accent3>
        <a:accent4>
          <a:srgbClr val="404040"/>
        </a:accent4>
        <a:accent5>
          <a:srgbClr val="ADADE2"/>
        </a:accent5>
        <a:accent6>
          <a:srgbClr val="2D5CB9"/>
        </a:accent6>
        <a:hlink>
          <a:srgbClr val="CCCCFF"/>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336699"/>
        </a:lt2>
        <a:accent1>
          <a:srgbClr val="003366"/>
        </a:accent1>
        <a:accent2>
          <a:srgbClr val="6699FF"/>
        </a:accent2>
        <a:accent3>
          <a:srgbClr val="FFFFFF"/>
        </a:accent3>
        <a:accent4>
          <a:srgbClr val="404040"/>
        </a:accent4>
        <a:accent5>
          <a:srgbClr val="AAADB8"/>
        </a:accent5>
        <a:accent6>
          <a:srgbClr val="5C8AE7"/>
        </a:accent6>
        <a:hlink>
          <a:srgbClr val="CCCCF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4740</TotalTime>
  <Words>3373</Words>
  <Application>Microsoft Office PowerPoint</Application>
  <PresentationFormat>Widescreen</PresentationFormat>
  <Paragraphs>312</Paragraphs>
  <Slides>38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Arial Narrow</vt:lpstr>
      <vt:lpstr>Calibri</vt:lpstr>
      <vt:lpstr>Cambria</vt:lpstr>
      <vt:lpstr>Times New Roman</vt:lpstr>
      <vt:lpstr>Wingdings</vt:lpstr>
      <vt:lpstr>template</vt:lpstr>
      <vt:lpstr>Virginia Commonwealth University (VCU) Hazard Mitigation Plan Update – Public Comment Meeting #1 May 13, 2022</vt:lpstr>
      <vt:lpstr>Public Comment Meeting #2</vt:lpstr>
      <vt:lpstr>Today’s Agenda</vt:lpstr>
      <vt:lpstr>Today’s Agenda II</vt:lpstr>
      <vt:lpstr>Today’s Agenda III</vt:lpstr>
      <vt:lpstr>HMP Purpose</vt:lpstr>
      <vt:lpstr>Completed Tasks</vt:lpstr>
      <vt:lpstr>1. Introduction</vt:lpstr>
      <vt:lpstr>2. Planning</vt:lpstr>
      <vt:lpstr>3. Hazard Identification </vt:lpstr>
      <vt:lpstr>Active Shooter</vt:lpstr>
      <vt:lpstr>Domestic Terrorism</vt:lpstr>
      <vt:lpstr>Cyber Terrorism</vt:lpstr>
      <vt:lpstr>Software Technology</vt:lpstr>
      <vt:lpstr>Hardware Technology</vt:lpstr>
      <vt:lpstr>Hurricane/Tropical Storms</vt:lpstr>
      <vt:lpstr>Hurricane/Tropical Storms II</vt:lpstr>
      <vt:lpstr>Tornado</vt:lpstr>
      <vt:lpstr>Winter Storms</vt:lpstr>
      <vt:lpstr>Flash Flooding (Natural Caused)</vt:lpstr>
      <vt:lpstr>Flash Flooding (Human Caused)</vt:lpstr>
      <vt:lpstr>Fire</vt:lpstr>
      <vt:lpstr>Hazmat</vt:lpstr>
      <vt:lpstr>Civil Disturbance</vt:lpstr>
      <vt:lpstr>Public Health Emergencies</vt:lpstr>
      <vt:lpstr>Hostage/Barricaded Subject</vt:lpstr>
      <vt:lpstr>Hostile Intruder</vt:lpstr>
      <vt:lpstr>Bomb Threat</vt:lpstr>
      <vt:lpstr>Thunderstorms/Windstorms</vt:lpstr>
      <vt:lpstr>4. Risk and Vulnerability Assessments</vt:lpstr>
      <vt:lpstr>4. Risk and Vulnerability Assessments II</vt:lpstr>
      <vt:lpstr>4. Risk and Vulnerability Assessments III</vt:lpstr>
      <vt:lpstr>5. Capability Assessment</vt:lpstr>
      <vt:lpstr>5. Capability Assessment II</vt:lpstr>
      <vt:lpstr>5. Capability Assessment III</vt:lpstr>
      <vt:lpstr>Schedule of Events</vt:lpstr>
      <vt:lpstr>Public Comments</vt:lpstr>
      <vt:lpstr>Contacts</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Adam</dc:creator>
  <cp:lastModifiedBy>Amber Broadt Shaffer</cp:lastModifiedBy>
  <cp:revision>273</cp:revision>
  <dcterms:created xsi:type="dcterms:W3CDTF">2009-10-14T02:32:39Z</dcterms:created>
  <dcterms:modified xsi:type="dcterms:W3CDTF">2022-05-10T22:51:36Z</dcterms:modified>
</cp:coreProperties>
</file>