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56" r:id="rId2"/>
    <p:sldId id="29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6" r:id="rId17"/>
    <p:sldId id="277" r:id="rId18"/>
    <p:sldId id="278" r:id="rId19"/>
    <p:sldId id="279" r:id="rId20"/>
    <p:sldId id="296" r:id="rId21"/>
    <p:sldId id="270" r:id="rId22"/>
    <p:sldId id="271" r:id="rId23"/>
    <p:sldId id="272" r:id="rId24"/>
    <p:sldId id="280" r:id="rId25"/>
    <p:sldId id="281" r:id="rId26"/>
    <p:sldId id="282" r:id="rId27"/>
    <p:sldId id="283" r:id="rId28"/>
    <p:sldId id="284" r:id="rId29"/>
    <p:sldId id="285" r:id="rId30"/>
    <p:sldId id="273" r:id="rId31"/>
    <p:sldId id="274" r:id="rId32"/>
    <p:sldId id="275" r:id="rId33"/>
    <p:sldId id="286" r:id="rId34"/>
    <p:sldId id="287" r:id="rId35"/>
    <p:sldId id="288" r:id="rId36"/>
    <p:sldId id="289" r:id="rId37"/>
    <p:sldId id="290" r:id="rId38"/>
    <p:sldId id="291" r:id="rId39"/>
    <p:sldId id="292" r:id="rId40"/>
    <p:sldId id="293"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3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CEAEF-7A51-C04F-A94C-7C2C7178E7C7}" type="datetimeFigureOut">
              <a:rPr lang="en-US" smtClean="0"/>
              <a:t>11/3/2022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883996-DFA5-A54F-81D3-8F5ABB14B9E3}" type="slidenum">
              <a:rPr lang="en-US" smtClean="0"/>
              <a:t>‹#›</a:t>
            </a:fld>
            <a:endParaRPr lang="en-US"/>
          </a:p>
        </p:txBody>
      </p:sp>
    </p:spTree>
    <p:extLst>
      <p:ext uri="{BB962C8B-B14F-4D97-AF65-F5344CB8AC3E}">
        <p14:creationId xmlns:p14="http://schemas.microsoft.com/office/powerpoint/2010/main" val="3272288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883996-DFA5-A54F-81D3-8F5ABB14B9E3}" type="slidenum">
              <a:rPr lang="en-US" smtClean="0"/>
              <a:t>1</a:t>
            </a:fld>
            <a:endParaRPr lang="en-US"/>
          </a:p>
        </p:txBody>
      </p:sp>
    </p:spTree>
    <p:extLst>
      <p:ext uri="{BB962C8B-B14F-4D97-AF65-F5344CB8AC3E}">
        <p14:creationId xmlns:p14="http://schemas.microsoft.com/office/powerpoint/2010/main" val="3938293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11A5D-9E3C-3DC6-2FDD-EFCE2BBA06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63C8AD-D11E-AE03-E53B-A62E330132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E71223-15D4-76B2-8379-AB2B65FE88FA}"/>
              </a:ext>
            </a:extLst>
          </p:cNvPr>
          <p:cNvSpPr>
            <a:spLocks noGrp="1"/>
          </p:cNvSpPr>
          <p:nvPr>
            <p:ph type="dt" sz="half" idx="10"/>
          </p:nvPr>
        </p:nvSpPr>
        <p:spPr/>
        <p:txBody>
          <a:bodyPr/>
          <a:lstStyle/>
          <a:p>
            <a:fld id="{EDFFC42C-D0A1-8541-BCC2-3E7FEC71991E}" type="datetimeFigureOut">
              <a:rPr lang="en-US" smtClean="0"/>
              <a:t>11/3/2022</a:t>
            </a:fld>
            <a:endParaRPr lang="en-US"/>
          </a:p>
        </p:txBody>
      </p:sp>
      <p:sp>
        <p:nvSpPr>
          <p:cNvPr id="5" name="Footer Placeholder 4">
            <a:extLst>
              <a:ext uri="{FF2B5EF4-FFF2-40B4-BE49-F238E27FC236}">
                <a16:creationId xmlns:a16="http://schemas.microsoft.com/office/drawing/2014/main" id="{49A98369-7B07-4F0A-E983-0F0EF3ECF4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3C64E4-E3F3-1BD7-AA6F-01E0DE8EFD93}"/>
              </a:ext>
            </a:extLst>
          </p:cNvPr>
          <p:cNvSpPr>
            <a:spLocks noGrp="1"/>
          </p:cNvSpPr>
          <p:nvPr>
            <p:ph type="sldNum" sz="quarter" idx="12"/>
          </p:nvPr>
        </p:nvSpPr>
        <p:spPr/>
        <p:txBody>
          <a:bodyPr/>
          <a:lstStyle/>
          <a:p>
            <a:fld id="{D95902A7-06F0-114E-8797-03DF10D9C4CB}" type="slidenum">
              <a:rPr lang="en-US" smtClean="0"/>
              <a:t>‹#›</a:t>
            </a:fld>
            <a:endParaRPr lang="en-US"/>
          </a:p>
        </p:txBody>
      </p:sp>
    </p:spTree>
    <p:extLst>
      <p:ext uri="{BB962C8B-B14F-4D97-AF65-F5344CB8AC3E}">
        <p14:creationId xmlns:p14="http://schemas.microsoft.com/office/powerpoint/2010/main" val="2828141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1E859-D877-F2B9-65F3-AE10E7CBDF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262ACC-AA0D-02E5-B94A-E4E9226CBB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4AB262-A950-7073-26E8-6B6D6B78982A}"/>
              </a:ext>
            </a:extLst>
          </p:cNvPr>
          <p:cNvSpPr>
            <a:spLocks noGrp="1"/>
          </p:cNvSpPr>
          <p:nvPr>
            <p:ph type="dt" sz="half" idx="10"/>
          </p:nvPr>
        </p:nvSpPr>
        <p:spPr/>
        <p:txBody>
          <a:bodyPr/>
          <a:lstStyle/>
          <a:p>
            <a:fld id="{EDFFC42C-D0A1-8541-BCC2-3E7FEC71991E}" type="datetimeFigureOut">
              <a:rPr lang="en-US" smtClean="0"/>
              <a:t>11/3/2022</a:t>
            </a:fld>
            <a:endParaRPr lang="en-US"/>
          </a:p>
        </p:txBody>
      </p:sp>
      <p:sp>
        <p:nvSpPr>
          <p:cNvPr id="5" name="Footer Placeholder 4">
            <a:extLst>
              <a:ext uri="{FF2B5EF4-FFF2-40B4-BE49-F238E27FC236}">
                <a16:creationId xmlns:a16="http://schemas.microsoft.com/office/drawing/2014/main" id="{B6532911-2D46-B4DE-F9FC-B56BC5728A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9976E-95BF-F07C-42BB-A9B999453F0A}"/>
              </a:ext>
            </a:extLst>
          </p:cNvPr>
          <p:cNvSpPr>
            <a:spLocks noGrp="1"/>
          </p:cNvSpPr>
          <p:nvPr>
            <p:ph type="sldNum" sz="quarter" idx="12"/>
          </p:nvPr>
        </p:nvSpPr>
        <p:spPr/>
        <p:txBody>
          <a:bodyPr/>
          <a:lstStyle/>
          <a:p>
            <a:fld id="{D95902A7-06F0-114E-8797-03DF10D9C4CB}" type="slidenum">
              <a:rPr lang="en-US" smtClean="0"/>
              <a:t>‹#›</a:t>
            </a:fld>
            <a:endParaRPr lang="en-US"/>
          </a:p>
        </p:txBody>
      </p:sp>
    </p:spTree>
    <p:extLst>
      <p:ext uri="{BB962C8B-B14F-4D97-AF65-F5344CB8AC3E}">
        <p14:creationId xmlns:p14="http://schemas.microsoft.com/office/powerpoint/2010/main" val="1457775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C27725-17C7-3631-3463-34A0D86DAA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63D535-42F8-7551-09E6-E3EDE61314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B8E1A8-EDEB-F0FE-E554-598A1A744D8D}"/>
              </a:ext>
            </a:extLst>
          </p:cNvPr>
          <p:cNvSpPr>
            <a:spLocks noGrp="1"/>
          </p:cNvSpPr>
          <p:nvPr>
            <p:ph type="dt" sz="half" idx="10"/>
          </p:nvPr>
        </p:nvSpPr>
        <p:spPr/>
        <p:txBody>
          <a:bodyPr/>
          <a:lstStyle/>
          <a:p>
            <a:fld id="{EDFFC42C-D0A1-8541-BCC2-3E7FEC71991E}" type="datetimeFigureOut">
              <a:rPr lang="en-US" smtClean="0"/>
              <a:t>11/3/2022</a:t>
            </a:fld>
            <a:endParaRPr lang="en-US"/>
          </a:p>
        </p:txBody>
      </p:sp>
      <p:sp>
        <p:nvSpPr>
          <p:cNvPr id="5" name="Footer Placeholder 4">
            <a:extLst>
              <a:ext uri="{FF2B5EF4-FFF2-40B4-BE49-F238E27FC236}">
                <a16:creationId xmlns:a16="http://schemas.microsoft.com/office/drawing/2014/main" id="{238F3807-F9B4-0342-EA47-EC3B3E135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D8C577-F1F7-84A6-9156-ED8D62D439A6}"/>
              </a:ext>
            </a:extLst>
          </p:cNvPr>
          <p:cNvSpPr>
            <a:spLocks noGrp="1"/>
          </p:cNvSpPr>
          <p:nvPr>
            <p:ph type="sldNum" sz="quarter" idx="12"/>
          </p:nvPr>
        </p:nvSpPr>
        <p:spPr/>
        <p:txBody>
          <a:bodyPr/>
          <a:lstStyle/>
          <a:p>
            <a:fld id="{D95902A7-06F0-114E-8797-03DF10D9C4CB}" type="slidenum">
              <a:rPr lang="en-US" smtClean="0"/>
              <a:t>‹#›</a:t>
            </a:fld>
            <a:endParaRPr lang="en-US"/>
          </a:p>
        </p:txBody>
      </p:sp>
    </p:spTree>
    <p:extLst>
      <p:ext uri="{BB962C8B-B14F-4D97-AF65-F5344CB8AC3E}">
        <p14:creationId xmlns:p14="http://schemas.microsoft.com/office/powerpoint/2010/main" val="253458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FD13A-772E-4952-82B4-4F7D0AA3C0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C9BBC9-DEEE-E102-7F62-F62AACB9D1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11303-05FA-D608-B1B0-68D91B078AB9}"/>
              </a:ext>
            </a:extLst>
          </p:cNvPr>
          <p:cNvSpPr>
            <a:spLocks noGrp="1"/>
          </p:cNvSpPr>
          <p:nvPr>
            <p:ph type="dt" sz="half" idx="10"/>
          </p:nvPr>
        </p:nvSpPr>
        <p:spPr/>
        <p:txBody>
          <a:bodyPr/>
          <a:lstStyle/>
          <a:p>
            <a:fld id="{EDFFC42C-D0A1-8541-BCC2-3E7FEC71991E}" type="datetimeFigureOut">
              <a:rPr lang="en-US" smtClean="0"/>
              <a:t>11/3/2022</a:t>
            </a:fld>
            <a:endParaRPr lang="en-US"/>
          </a:p>
        </p:txBody>
      </p:sp>
      <p:sp>
        <p:nvSpPr>
          <p:cNvPr id="5" name="Footer Placeholder 4">
            <a:extLst>
              <a:ext uri="{FF2B5EF4-FFF2-40B4-BE49-F238E27FC236}">
                <a16:creationId xmlns:a16="http://schemas.microsoft.com/office/drawing/2014/main" id="{F76A7411-30CA-C0B9-4FD1-8829A33DAE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E9AE7-685F-2169-F896-E028A0D10536}"/>
              </a:ext>
            </a:extLst>
          </p:cNvPr>
          <p:cNvSpPr>
            <a:spLocks noGrp="1"/>
          </p:cNvSpPr>
          <p:nvPr>
            <p:ph type="sldNum" sz="quarter" idx="12"/>
          </p:nvPr>
        </p:nvSpPr>
        <p:spPr/>
        <p:txBody>
          <a:bodyPr/>
          <a:lstStyle/>
          <a:p>
            <a:fld id="{D95902A7-06F0-114E-8797-03DF10D9C4CB}" type="slidenum">
              <a:rPr lang="en-US" smtClean="0"/>
              <a:t>‹#›</a:t>
            </a:fld>
            <a:endParaRPr lang="en-US"/>
          </a:p>
        </p:txBody>
      </p:sp>
    </p:spTree>
    <p:extLst>
      <p:ext uri="{BB962C8B-B14F-4D97-AF65-F5344CB8AC3E}">
        <p14:creationId xmlns:p14="http://schemas.microsoft.com/office/powerpoint/2010/main" val="4006235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30CD7-306B-3E45-4E55-0AD5D6AAC3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EDA23F-711A-63F3-7674-00BAAFD926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E88CA-12A2-B6DE-A01B-9E0EB201B6F4}"/>
              </a:ext>
            </a:extLst>
          </p:cNvPr>
          <p:cNvSpPr>
            <a:spLocks noGrp="1"/>
          </p:cNvSpPr>
          <p:nvPr>
            <p:ph type="dt" sz="half" idx="10"/>
          </p:nvPr>
        </p:nvSpPr>
        <p:spPr/>
        <p:txBody>
          <a:bodyPr/>
          <a:lstStyle/>
          <a:p>
            <a:fld id="{EDFFC42C-D0A1-8541-BCC2-3E7FEC71991E}" type="datetimeFigureOut">
              <a:rPr lang="en-US" smtClean="0"/>
              <a:t>11/3/2022</a:t>
            </a:fld>
            <a:endParaRPr lang="en-US"/>
          </a:p>
        </p:txBody>
      </p:sp>
      <p:sp>
        <p:nvSpPr>
          <p:cNvPr id="5" name="Footer Placeholder 4">
            <a:extLst>
              <a:ext uri="{FF2B5EF4-FFF2-40B4-BE49-F238E27FC236}">
                <a16:creationId xmlns:a16="http://schemas.microsoft.com/office/drawing/2014/main" id="{34FDDE7A-553A-CA97-BADA-D0C933E990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156288-0BB7-93D7-BD20-7D5B9EB01EA6}"/>
              </a:ext>
            </a:extLst>
          </p:cNvPr>
          <p:cNvSpPr>
            <a:spLocks noGrp="1"/>
          </p:cNvSpPr>
          <p:nvPr>
            <p:ph type="sldNum" sz="quarter" idx="12"/>
          </p:nvPr>
        </p:nvSpPr>
        <p:spPr/>
        <p:txBody>
          <a:bodyPr/>
          <a:lstStyle/>
          <a:p>
            <a:fld id="{D95902A7-06F0-114E-8797-03DF10D9C4CB}" type="slidenum">
              <a:rPr lang="en-US" smtClean="0"/>
              <a:t>‹#›</a:t>
            </a:fld>
            <a:endParaRPr lang="en-US"/>
          </a:p>
        </p:txBody>
      </p:sp>
    </p:spTree>
    <p:extLst>
      <p:ext uri="{BB962C8B-B14F-4D97-AF65-F5344CB8AC3E}">
        <p14:creationId xmlns:p14="http://schemas.microsoft.com/office/powerpoint/2010/main" val="116998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CC982-E5E4-A110-E07A-5718655F3A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2C304C-BFFF-F6D0-AB0F-ADEE5A8A58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81D0A4-80A8-5C32-E5AF-FFC2481E09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05D7FB-2B6B-B396-785A-BCD27678B3E1}"/>
              </a:ext>
            </a:extLst>
          </p:cNvPr>
          <p:cNvSpPr>
            <a:spLocks noGrp="1"/>
          </p:cNvSpPr>
          <p:nvPr>
            <p:ph type="dt" sz="half" idx="10"/>
          </p:nvPr>
        </p:nvSpPr>
        <p:spPr/>
        <p:txBody>
          <a:bodyPr/>
          <a:lstStyle/>
          <a:p>
            <a:fld id="{EDFFC42C-D0A1-8541-BCC2-3E7FEC71991E}" type="datetimeFigureOut">
              <a:rPr lang="en-US" smtClean="0"/>
              <a:t>11/3/2022</a:t>
            </a:fld>
            <a:endParaRPr lang="en-US"/>
          </a:p>
        </p:txBody>
      </p:sp>
      <p:sp>
        <p:nvSpPr>
          <p:cNvPr id="6" name="Footer Placeholder 5">
            <a:extLst>
              <a:ext uri="{FF2B5EF4-FFF2-40B4-BE49-F238E27FC236}">
                <a16:creationId xmlns:a16="http://schemas.microsoft.com/office/drawing/2014/main" id="{613E4465-BC10-AD3B-9073-64EFC95830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C71FC8-F895-C38F-68B9-1B46B18AA94C}"/>
              </a:ext>
            </a:extLst>
          </p:cNvPr>
          <p:cNvSpPr>
            <a:spLocks noGrp="1"/>
          </p:cNvSpPr>
          <p:nvPr>
            <p:ph type="sldNum" sz="quarter" idx="12"/>
          </p:nvPr>
        </p:nvSpPr>
        <p:spPr/>
        <p:txBody>
          <a:bodyPr/>
          <a:lstStyle/>
          <a:p>
            <a:fld id="{D95902A7-06F0-114E-8797-03DF10D9C4CB}" type="slidenum">
              <a:rPr lang="en-US" smtClean="0"/>
              <a:t>‹#›</a:t>
            </a:fld>
            <a:endParaRPr lang="en-US"/>
          </a:p>
        </p:txBody>
      </p:sp>
    </p:spTree>
    <p:extLst>
      <p:ext uri="{BB962C8B-B14F-4D97-AF65-F5344CB8AC3E}">
        <p14:creationId xmlns:p14="http://schemas.microsoft.com/office/powerpoint/2010/main" val="719041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C370E-FD7C-1EFA-4C48-5D157CE6F4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264B94-6562-A54E-05D7-36DCF5A783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220F65-66C2-A9E7-8378-42BF26EB2E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C72E81-D440-4B6A-4C0E-92DF19E4EC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CF92B1-A1C6-AF4C-50A5-D74A5C124A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646E1E-B77A-E518-4E67-E2DCB6F361E3}"/>
              </a:ext>
            </a:extLst>
          </p:cNvPr>
          <p:cNvSpPr>
            <a:spLocks noGrp="1"/>
          </p:cNvSpPr>
          <p:nvPr>
            <p:ph type="dt" sz="half" idx="10"/>
          </p:nvPr>
        </p:nvSpPr>
        <p:spPr/>
        <p:txBody>
          <a:bodyPr/>
          <a:lstStyle/>
          <a:p>
            <a:fld id="{EDFFC42C-D0A1-8541-BCC2-3E7FEC71991E}" type="datetimeFigureOut">
              <a:rPr lang="en-US" smtClean="0"/>
              <a:t>11/3/2022</a:t>
            </a:fld>
            <a:endParaRPr lang="en-US"/>
          </a:p>
        </p:txBody>
      </p:sp>
      <p:sp>
        <p:nvSpPr>
          <p:cNvPr id="8" name="Footer Placeholder 7">
            <a:extLst>
              <a:ext uri="{FF2B5EF4-FFF2-40B4-BE49-F238E27FC236}">
                <a16:creationId xmlns:a16="http://schemas.microsoft.com/office/drawing/2014/main" id="{239EDB9D-3B6F-0176-A4A8-EEE3DD6863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33B6BE-F728-D3A3-4FF4-82B589CDDDF7}"/>
              </a:ext>
            </a:extLst>
          </p:cNvPr>
          <p:cNvSpPr>
            <a:spLocks noGrp="1"/>
          </p:cNvSpPr>
          <p:nvPr>
            <p:ph type="sldNum" sz="quarter" idx="12"/>
          </p:nvPr>
        </p:nvSpPr>
        <p:spPr/>
        <p:txBody>
          <a:bodyPr/>
          <a:lstStyle/>
          <a:p>
            <a:fld id="{D95902A7-06F0-114E-8797-03DF10D9C4CB}" type="slidenum">
              <a:rPr lang="en-US" smtClean="0"/>
              <a:t>‹#›</a:t>
            </a:fld>
            <a:endParaRPr lang="en-US"/>
          </a:p>
        </p:txBody>
      </p:sp>
    </p:spTree>
    <p:extLst>
      <p:ext uri="{BB962C8B-B14F-4D97-AF65-F5344CB8AC3E}">
        <p14:creationId xmlns:p14="http://schemas.microsoft.com/office/powerpoint/2010/main" val="352837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E96D7-41D4-93EA-52FD-AAA708AE2B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2D1165-FF8E-E44B-212A-9A80A965FE83}"/>
              </a:ext>
            </a:extLst>
          </p:cNvPr>
          <p:cNvSpPr>
            <a:spLocks noGrp="1"/>
          </p:cNvSpPr>
          <p:nvPr>
            <p:ph type="dt" sz="half" idx="10"/>
          </p:nvPr>
        </p:nvSpPr>
        <p:spPr/>
        <p:txBody>
          <a:bodyPr/>
          <a:lstStyle/>
          <a:p>
            <a:fld id="{EDFFC42C-D0A1-8541-BCC2-3E7FEC71991E}" type="datetimeFigureOut">
              <a:rPr lang="en-US" smtClean="0"/>
              <a:t>11/3/2022</a:t>
            </a:fld>
            <a:endParaRPr lang="en-US"/>
          </a:p>
        </p:txBody>
      </p:sp>
      <p:sp>
        <p:nvSpPr>
          <p:cNvPr id="4" name="Footer Placeholder 3">
            <a:extLst>
              <a:ext uri="{FF2B5EF4-FFF2-40B4-BE49-F238E27FC236}">
                <a16:creationId xmlns:a16="http://schemas.microsoft.com/office/drawing/2014/main" id="{A881585F-96C6-F589-42EB-1FEFC0F818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E6B8BA-F9FF-1ECE-F1F9-BAC5EB953804}"/>
              </a:ext>
            </a:extLst>
          </p:cNvPr>
          <p:cNvSpPr>
            <a:spLocks noGrp="1"/>
          </p:cNvSpPr>
          <p:nvPr>
            <p:ph type="sldNum" sz="quarter" idx="12"/>
          </p:nvPr>
        </p:nvSpPr>
        <p:spPr/>
        <p:txBody>
          <a:bodyPr/>
          <a:lstStyle/>
          <a:p>
            <a:fld id="{D95902A7-06F0-114E-8797-03DF10D9C4CB}" type="slidenum">
              <a:rPr lang="en-US" smtClean="0"/>
              <a:t>‹#›</a:t>
            </a:fld>
            <a:endParaRPr lang="en-US"/>
          </a:p>
        </p:txBody>
      </p:sp>
    </p:spTree>
    <p:extLst>
      <p:ext uri="{BB962C8B-B14F-4D97-AF65-F5344CB8AC3E}">
        <p14:creationId xmlns:p14="http://schemas.microsoft.com/office/powerpoint/2010/main" val="1942322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B5B58E-3A02-1CDA-AD98-3633BF56C2A2}"/>
              </a:ext>
            </a:extLst>
          </p:cNvPr>
          <p:cNvSpPr>
            <a:spLocks noGrp="1"/>
          </p:cNvSpPr>
          <p:nvPr>
            <p:ph type="dt" sz="half" idx="10"/>
          </p:nvPr>
        </p:nvSpPr>
        <p:spPr/>
        <p:txBody>
          <a:bodyPr/>
          <a:lstStyle/>
          <a:p>
            <a:fld id="{EDFFC42C-D0A1-8541-BCC2-3E7FEC71991E}" type="datetimeFigureOut">
              <a:rPr lang="en-US" smtClean="0"/>
              <a:t>11/3/2022</a:t>
            </a:fld>
            <a:endParaRPr lang="en-US"/>
          </a:p>
        </p:txBody>
      </p:sp>
      <p:sp>
        <p:nvSpPr>
          <p:cNvPr id="3" name="Footer Placeholder 2">
            <a:extLst>
              <a:ext uri="{FF2B5EF4-FFF2-40B4-BE49-F238E27FC236}">
                <a16:creationId xmlns:a16="http://schemas.microsoft.com/office/drawing/2014/main" id="{74369699-8BEB-4519-86FF-AD9BB7CBF5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503E89-CBAE-96C3-1B42-7E683D33B6E4}"/>
              </a:ext>
            </a:extLst>
          </p:cNvPr>
          <p:cNvSpPr>
            <a:spLocks noGrp="1"/>
          </p:cNvSpPr>
          <p:nvPr>
            <p:ph type="sldNum" sz="quarter" idx="12"/>
          </p:nvPr>
        </p:nvSpPr>
        <p:spPr/>
        <p:txBody>
          <a:bodyPr/>
          <a:lstStyle/>
          <a:p>
            <a:fld id="{D95902A7-06F0-114E-8797-03DF10D9C4CB}" type="slidenum">
              <a:rPr lang="en-US" smtClean="0"/>
              <a:t>‹#›</a:t>
            </a:fld>
            <a:endParaRPr lang="en-US"/>
          </a:p>
        </p:txBody>
      </p:sp>
    </p:spTree>
    <p:extLst>
      <p:ext uri="{BB962C8B-B14F-4D97-AF65-F5344CB8AC3E}">
        <p14:creationId xmlns:p14="http://schemas.microsoft.com/office/powerpoint/2010/main" val="2481869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D6809-4B85-4942-64F8-94CB05757F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A0DB9D-20D6-39D3-2E59-D266674920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7F3FCE-F221-9578-EED2-09DC1216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97C893-28E7-7A0A-4B7F-CA04DE2FFCE2}"/>
              </a:ext>
            </a:extLst>
          </p:cNvPr>
          <p:cNvSpPr>
            <a:spLocks noGrp="1"/>
          </p:cNvSpPr>
          <p:nvPr>
            <p:ph type="dt" sz="half" idx="10"/>
          </p:nvPr>
        </p:nvSpPr>
        <p:spPr/>
        <p:txBody>
          <a:bodyPr/>
          <a:lstStyle/>
          <a:p>
            <a:fld id="{EDFFC42C-D0A1-8541-BCC2-3E7FEC71991E}" type="datetimeFigureOut">
              <a:rPr lang="en-US" smtClean="0"/>
              <a:t>11/3/2022</a:t>
            </a:fld>
            <a:endParaRPr lang="en-US"/>
          </a:p>
        </p:txBody>
      </p:sp>
      <p:sp>
        <p:nvSpPr>
          <p:cNvPr id="6" name="Footer Placeholder 5">
            <a:extLst>
              <a:ext uri="{FF2B5EF4-FFF2-40B4-BE49-F238E27FC236}">
                <a16:creationId xmlns:a16="http://schemas.microsoft.com/office/drawing/2014/main" id="{C806C28D-0846-4975-91D2-4A9C0799BD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C44FE-BE0E-71B0-0FB2-E49A9BA89DD4}"/>
              </a:ext>
            </a:extLst>
          </p:cNvPr>
          <p:cNvSpPr>
            <a:spLocks noGrp="1"/>
          </p:cNvSpPr>
          <p:nvPr>
            <p:ph type="sldNum" sz="quarter" idx="12"/>
          </p:nvPr>
        </p:nvSpPr>
        <p:spPr/>
        <p:txBody>
          <a:bodyPr/>
          <a:lstStyle/>
          <a:p>
            <a:fld id="{D95902A7-06F0-114E-8797-03DF10D9C4CB}" type="slidenum">
              <a:rPr lang="en-US" smtClean="0"/>
              <a:t>‹#›</a:t>
            </a:fld>
            <a:endParaRPr lang="en-US"/>
          </a:p>
        </p:txBody>
      </p:sp>
    </p:spTree>
    <p:extLst>
      <p:ext uri="{BB962C8B-B14F-4D97-AF65-F5344CB8AC3E}">
        <p14:creationId xmlns:p14="http://schemas.microsoft.com/office/powerpoint/2010/main" val="1282540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7B144-2147-D250-2B38-35B54CB0C1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A080B5-70CF-8299-4F27-F7D808F641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BF81D7-60B8-0DEA-5393-9FB3BE2CA1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47F5E5-4B1A-4DD6-5A42-0F03D7A0766A}"/>
              </a:ext>
            </a:extLst>
          </p:cNvPr>
          <p:cNvSpPr>
            <a:spLocks noGrp="1"/>
          </p:cNvSpPr>
          <p:nvPr>
            <p:ph type="dt" sz="half" idx="10"/>
          </p:nvPr>
        </p:nvSpPr>
        <p:spPr/>
        <p:txBody>
          <a:bodyPr/>
          <a:lstStyle/>
          <a:p>
            <a:fld id="{EDFFC42C-D0A1-8541-BCC2-3E7FEC71991E}" type="datetimeFigureOut">
              <a:rPr lang="en-US" smtClean="0"/>
              <a:t>11/3/2022</a:t>
            </a:fld>
            <a:endParaRPr lang="en-US"/>
          </a:p>
        </p:txBody>
      </p:sp>
      <p:sp>
        <p:nvSpPr>
          <p:cNvPr id="6" name="Footer Placeholder 5">
            <a:extLst>
              <a:ext uri="{FF2B5EF4-FFF2-40B4-BE49-F238E27FC236}">
                <a16:creationId xmlns:a16="http://schemas.microsoft.com/office/drawing/2014/main" id="{EC8C30FB-6529-5315-2D5B-6C80FD3891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EADAB7-6F6C-B8A6-173E-046DCA70527A}"/>
              </a:ext>
            </a:extLst>
          </p:cNvPr>
          <p:cNvSpPr>
            <a:spLocks noGrp="1"/>
          </p:cNvSpPr>
          <p:nvPr>
            <p:ph type="sldNum" sz="quarter" idx="12"/>
          </p:nvPr>
        </p:nvSpPr>
        <p:spPr/>
        <p:txBody>
          <a:bodyPr/>
          <a:lstStyle/>
          <a:p>
            <a:fld id="{D95902A7-06F0-114E-8797-03DF10D9C4CB}" type="slidenum">
              <a:rPr lang="en-US" smtClean="0"/>
              <a:t>‹#›</a:t>
            </a:fld>
            <a:endParaRPr lang="en-US"/>
          </a:p>
        </p:txBody>
      </p:sp>
    </p:spTree>
    <p:extLst>
      <p:ext uri="{BB962C8B-B14F-4D97-AF65-F5344CB8AC3E}">
        <p14:creationId xmlns:p14="http://schemas.microsoft.com/office/powerpoint/2010/main" val="2589793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E77DF6-0DFA-F57A-82E1-07F98E846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4F8E97-1251-82B0-DECE-0965A7D8F4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B7087-111C-A1D3-3DDB-658718AF80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FC42C-D0A1-8541-BCC2-3E7FEC71991E}" type="datetimeFigureOut">
              <a:rPr lang="en-US" smtClean="0"/>
              <a:t>11/3/2022</a:t>
            </a:fld>
            <a:endParaRPr lang="en-US"/>
          </a:p>
        </p:txBody>
      </p:sp>
      <p:sp>
        <p:nvSpPr>
          <p:cNvPr id="5" name="Footer Placeholder 4">
            <a:extLst>
              <a:ext uri="{FF2B5EF4-FFF2-40B4-BE49-F238E27FC236}">
                <a16:creationId xmlns:a16="http://schemas.microsoft.com/office/drawing/2014/main" id="{E3849200-C720-57EA-B5A7-D5DEF78067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44E1E1-CF52-E80C-2064-95B5380A10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902A7-06F0-114E-8797-03DF10D9C4CB}" type="slidenum">
              <a:rPr lang="en-US" smtClean="0"/>
              <a:t>‹#›</a:t>
            </a:fld>
            <a:endParaRPr lang="en-US"/>
          </a:p>
        </p:txBody>
      </p:sp>
    </p:spTree>
    <p:extLst>
      <p:ext uri="{BB962C8B-B14F-4D97-AF65-F5344CB8AC3E}">
        <p14:creationId xmlns:p14="http://schemas.microsoft.com/office/powerpoint/2010/main" val="546055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76EB-EDA1-BF8C-211D-406DF20FB5AA}"/>
              </a:ext>
            </a:extLst>
          </p:cNvPr>
          <p:cNvSpPr>
            <a:spLocks noGrp="1"/>
          </p:cNvSpPr>
          <p:nvPr>
            <p:ph type="ctrTitle"/>
          </p:nvPr>
        </p:nvSpPr>
        <p:spPr>
          <a:xfrm>
            <a:off x="1524000" y="782198"/>
            <a:ext cx="9144000" cy="4522433"/>
          </a:xfrm>
        </p:spPr>
        <p:txBody>
          <a:bodyPr>
            <a:normAutofit fontScale="90000"/>
          </a:bodyPr>
          <a:lstStyle/>
          <a:p>
            <a:r>
              <a:rPr lang="en-US" b="1" dirty="0">
                <a:latin typeface="Arial Narrow" panose="020B0604020202020204" pitchFamily="34" charset="0"/>
                <a:cs typeface="Arial Narrow" panose="020B0604020202020204" pitchFamily="34" charset="0"/>
              </a:rPr>
              <a:t>Virginia Commonwealth University (VCU)</a:t>
            </a:r>
            <a:br>
              <a:rPr lang="en-US" b="1" dirty="0">
                <a:latin typeface="Arial Narrow" panose="020B0604020202020204" pitchFamily="34" charset="0"/>
                <a:cs typeface="Arial Narrow" panose="020B0604020202020204" pitchFamily="34" charset="0"/>
              </a:rPr>
            </a:br>
            <a:r>
              <a:rPr lang="en-US" b="1" dirty="0">
                <a:latin typeface="Arial Narrow" panose="020B0604020202020204" pitchFamily="34" charset="0"/>
                <a:cs typeface="Arial Narrow" panose="020B0604020202020204" pitchFamily="34" charset="0"/>
              </a:rPr>
              <a:t>Hazard Mitigation Plan Update </a:t>
            </a:r>
            <a:br>
              <a:rPr lang="en-US" b="1" dirty="0">
                <a:latin typeface="Arial Narrow" panose="020B0604020202020204" pitchFamily="34" charset="0"/>
                <a:cs typeface="Arial Narrow" panose="020B0604020202020204" pitchFamily="34" charset="0"/>
              </a:rPr>
            </a:br>
            <a:r>
              <a:rPr lang="en-US" b="1" dirty="0">
                <a:latin typeface="Arial Narrow" panose="020B0604020202020204" pitchFamily="34" charset="0"/>
                <a:cs typeface="Arial Narrow" panose="020B0604020202020204" pitchFamily="34" charset="0"/>
              </a:rPr>
              <a:t/>
            </a:r>
            <a:br>
              <a:rPr lang="en-US" b="1" dirty="0">
                <a:latin typeface="Arial Narrow" panose="020B0604020202020204" pitchFamily="34" charset="0"/>
                <a:cs typeface="Arial Narrow" panose="020B0604020202020204" pitchFamily="34" charset="0"/>
              </a:rPr>
            </a:br>
            <a:r>
              <a:rPr lang="en-US" sz="4900" b="1" dirty="0">
                <a:latin typeface="Arial Narrow" panose="020B0604020202020204" pitchFamily="34" charset="0"/>
                <a:cs typeface="Arial Narrow" panose="020B0604020202020204" pitchFamily="34" charset="0"/>
              </a:rPr>
              <a:t>Public Forum</a:t>
            </a:r>
            <a:br>
              <a:rPr lang="en-US" sz="4900" b="1" dirty="0">
                <a:latin typeface="Arial Narrow" panose="020B0604020202020204" pitchFamily="34" charset="0"/>
                <a:cs typeface="Arial Narrow" panose="020B0604020202020204" pitchFamily="34" charset="0"/>
              </a:rPr>
            </a:br>
            <a:r>
              <a:rPr lang="en-US" sz="4900" b="1" dirty="0">
                <a:latin typeface="Arial Narrow" panose="020B0604020202020204" pitchFamily="34" charset="0"/>
                <a:cs typeface="Arial Narrow" panose="020B0604020202020204" pitchFamily="34" charset="0"/>
              </a:rPr>
              <a:t>November 10, 2022</a:t>
            </a:r>
            <a:endParaRPr lang="en-US"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2472075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8C85C-4E08-7C9A-F3E1-8FF8C2BFE03D}"/>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Hazards and Risks Matrix</a:t>
            </a:r>
            <a:endParaRPr lang="en-US" sz="3600" dirty="0"/>
          </a:p>
        </p:txBody>
      </p:sp>
      <p:sp>
        <p:nvSpPr>
          <p:cNvPr id="3" name="Content Placeholder 2">
            <a:extLst>
              <a:ext uri="{FF2B5EF4-FFF2-40B4-BE49-F238E27FC236}">
                <a16:creationId xmlns:a16="http://schemas.microsoft.com/office/drawing/2014/main" id="{4E3798F0-5983-007E-B396-EFA117B92266}"/>
              </a:ext>
            </a:extLst>
          </p:cNvPr>
          <p:cNvSpPr>
            <a:spLocks noGrp="1"/>
          </p:cNvSpPr>
          <p:nvPr>
            <p:ph idx="1"/>
          </p:nvPr>
        </p:nvSpPr>
        <p:spPr/>
        <p:txBody>
          <a:bodyPr>
            <a:normAutofit lnSpcReduction="10000"/>
          </a:bodyPr>
          <a:lstStyle/>
          <a:p>
            <a:pPr marL="0" marR="0" indent="0">
              <a:spcBef>
                <a:spcPts val="600"/>
              </a:spcBef>
              <a:spcAft>
                <a:spcPts val="600"/>
              </a:spcAft>
              <a:buNone/>
            </a:pPr>
            <a:r>
              <a:rPr lang="en-US" dirty="0">
                <a:effectLst/>
                <a:latin typeface="Arial Narrow" panose="020B0604020202020204" pitchFamily="34" charset="0"/>
                <a:ea typeface="Calibri" panose="020F0502020204030204" pitchFamily="34" charset="0"/>
                <a:cs typeface="Arial" panose="020B0604020202020204" pitchFamily="34" charset="0"/>
              </a:rPr>
              <a:t>Based upon the hazards and risks identified in the VCU 2010 Hazard Mitigation Plan and the VCU 2021 Crisis and Emergency Management Plan (CEMP), the HMPC identified the hazards and risks it felt could have the most significant impact on the university.</a:t>
            </a:r>
          </a:p>
          <a:p>
            <a:pPr marL="0" marR="0" indent="0">
              <a:spcBef>
                <a:spcPts val="600"/>
              </a:spcBef>
              <a:spcAft>
                <a:spcPts val="600"/>
              </a:spcAft>
              <a:buNone/>
            </a:pPr>
            <a:r>
              <a:rPr lang="en-US" dirty="0">
                <a:effectLst/>
                <a:latin typeface="Arial Narrow" panose="020B0604020202020204" pitchFamily="34" charset="0"/>
                <a:ea typeface="Times New Roman" panose="02020603050405020304" pitchFamily="18" charset="0"/>
                <a:cs typeface="Times New Roman" panose="02020603050405020304" pitchFamily="18" charset="0"/>
              </a:rPr>
              <a:t>The VCU Hazards and Risks Identification Survey and the Hazards and Risks Validation Survey submitted by the HMPC evaluated and scored each hazard and risk on the Severity of Impact (SOI), Probability of Event (POE), and Long-Term Impacts (LTI) an event would have on facilities and campus operations.  High priority hazards scored between 19-25, medium priority hazards scored between 14-19, low priority hazards scored between 8-13, and non-rated hazards scored a seven or below.</a:t>
            </a:r>
          </a:p>
        </p:txBody>
      </p:sp>
    </p:spTree>
    <p:extLst>
      <p:ext uri="{BB962C8B-B14F-4D97-AF65-F5344CB8AC3E}">
        <p14:creationId xmlns:p14="http://schemas.microsoft.com/office/powerpoint/2010/main" val="508325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70E84-DF4A-737B-EFA2-0E8410268D6F}"/>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Hazards and Risks Matrix Cont.</a:t>
            </a:r>
            <a:endParaRPr lang="en-US" sz="3600" dirty="0"/>
          </a:p>
        </p:txBody>
      </p:sp>
      <p:graphicFrame>
        <p:nvGraphicFramePr>
          <p:cNvPr id="4" name="Table 3">
            <a:extLst>
              <a:ext uri="{FF2B5EF4-FFF2-40B4-BE49-F238E27FC236}">
                <a16:creationId xmlns:a16="http://schemas.microsoft.com/office/drawing/2014/main" id="{F2D30192-279C-EE12-88E8-580AAFFD0D54}"/>
              </a:ext>
            </a:extLst>
          </p:cNvPr>
          <p:cNvGraphicFramePr>
            <a:graphicFrameLocks noGrp="1"/>
          </p:cNvGraphicFramePr>
          <p:nvPr>
            <p:extLst>
              <p:ext uri="{D42A27DB-BD31-4B8C-83A1-F6EECF244321}">
                <p14:modId xmlns:p14="http://schemas.microsoft.com/office/powerpoint/2010/main" val="2990779604"/>
              </p:ext>
            </p:extLst>
          </p:nvPr>
        </p:nvGraphicFramePr>
        <p:xfrm>
          <a:off x="838200" y="1518042"/>
          <a:ext cx="10515598" cy="5002976"/>
        </p:xfrm>
        <a:graphic>
          <a:graphicData uri="http://schemas.openxmlformats.org/drawingml/2006/table">
            <a:tbl>
              <a:tblPr firstRow="1" firstCol="1" bandRow="1">
                <a:tableStyleId>{5C22544A-7EE6-4342-B048-85BDC9FD1C3A}</a:tableStyleId>
              </a:tblPr>
              <a:tblGrid>
                <a:gridCol w="1880189">
                  <a:extLst>
                    <a:ext uri="{9D8B030D-6E8A-4147-A177-3AD203B41FA5}">
                      <a16:colId xmlns:a16="http://schemas.microsoft.com/office/drawing/2014/main" val="3646478689"/>
                    </a:ext>
                  </a:extLst>
                </a:gridCol>
                <a:gridCol w="1745589">
                  <a:extLst>
                    <a:ext uri="{9D8B030D-6E8A-4147-A177-3AD203B41FA5}">
                      <a16:colId xmlns:a16="http://schemas.microsoft.com/office/drawing/2014/main" val="2567785029"/>
                    </a:ext>
                  </a:extLst>
                </a:gridCol>
                <a:gridCol w="1735074">
                  <a:extLst>
                    <a:ext uri="{9D8B030D-6E8A-4147-A177-3AD203B41FA5}">
                      <a16:colId xmlns:a16="http://schemas.microsoft.com/office/drawing/2014/main" val="2250339043"/>
                    </a:ext>
                  </a:extLst>
                </a:gridCol>
                <a:gridCol w="1716145">
                  <a:extLst>
                    <a:ext uri="{9D8B030D-6E8A-4147-A177-3AD203B41FA5}">
                      <a16:colId xmlns:a16="http://schemas.microsoft.com/office/drawing/2014/main" val="212818159"/>
                    </a:ext>
                  </a:extLst>
                </a:gridCol>
                <a:gridCol w="1728765">
                  <a:extLst>
                    <a:ext uri="{9D8B030D-6E8A-4147-A177-3AD203B41FA5}">
                      <a16:colId xmlns:a16="http://schemas.microsoft.com/office/drawing/2014/main" val="2373852636"/>
                    </a:ext>
                  </a:extLst>
                </a:gridCol>
                <a:gridCol w="1709836">
                  <a:extLst>
                    <a:ext uri="{9D8B030D-6E8A-4147-A177-3AD203B41FA5}">
                      <a16:colId xmlns:a16="http://schemas.microsoft.com/office/drawing/2014/main" val="4235097005"/>
                    </a:ext>
                  </a:extLst>
                </a:gridCol>
              </a:tblGrid>
              <a:tr h="625372">
                <a:tc gridSpan="6">
                  <a:txBody>
                    <a:bodyPr/>
                    <a:lstStyle/>
                    <a:p>
                      <a:pPr marL="0" marR="0" algn="ctr">
                        <a:spcBef>
                          <a:spcPts val="0"/>
                        </a:spcBef>
                        <a:spcAft>
                          <a:spcPts val="0"/>
                        </a:spcAft>
                      </a:pPr>
                      <a:r>
                        <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rPr>
                        <a:t>Probability of Event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hMerge="1">
                  <a:txBody>
                    <a:bodyPr/>
                    <a:lstStyle/>
                    <a:p>
                      <a:pPr marL="0" marR="0" algn="ctr">
                        <a:spcBef>
                          <a:spcPts val="600"/>
                        </a:spcBef>
                        <a:spcAft>
                          <a:spcPts val="600"/>
                        </a:spcAft>
                      </a:pPr>
                      <a:endParaRPr lang="en-US" sz="1200" dirty="0">
                        <a:effectLst/>
                        <a:latin typeface="Arial Narrow"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spcBef>
                          <a:spcPts val="600"/>
                        </a:spcBef>
                        <a:spcAft>
                          <a:spcPts val="600"/>
                        </a:spcAft>
                      </a:pPr>
                      <a:endParaRPr lang="en-US" sz="1200" dirty="0">
                        <a:effectLst/>
                        <a:latin typeface="Arial Narrow"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spcBef>
                          <a:spcPts val="600"/>
                        </a:spcBef>
                        <a:spcAft>
                          <a:spcPts val="600"/>
                        </a:spcAft>
                      </a:pPr>
                      <a:endParaRPr lang="en-US" sz="1200" dirty="0">
                        <a:effectLst/>
                        <a:latin typeface="Arial Narrow"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spcBef>
                          <a:spcPts val="600"/>
                        </a:spcBef>
                        <a:spcAft>
                          <a:spcPts val="600"/>
                        </a:spcAft>
                      </a:pPr>
                      <a:endParaRPr lang="en-US" sz="1200" dirty="0">
                        <a:effectLst/>
                        <a:latin typeface="Arial Narrow"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spcBef>
                          <a:spcPts val="600"/>
                        </a:spcBef>
                        <a:spcAft>
                          <a:spcPts val="600"/>
                        </a:spcAft>
                      </a:pPr>
                      <a:endParaRPr lang="en-US" sz="1200" dirty="0">
                        <a:effectLst/>
                        <a:latin typeface="Arial Narrow"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42342600"/>
                  </a:ext>
                </a:extLst>
              </a:tr>
              <a:tr h="625372">
                <a:tc>
                  <a:txBody>
                    <a:bodyPr/>
                    <a:lstStyle/>
                    <a:p>
                      <a:pPr marL="0" marR="0" algn="ctr">
                        <a:spcBef>
                          <a:spcPts val="0"/>
                        </a:spcBef>
                        <a:spcAft>
                          <a:spcPts val="0"/>
                        </a:spcAft>
                      </a:pPr>
                      <a:r>
                        <a:rPr lang="en-US" sz="1200" b="1" i="0" cap="small" dirty="0">
                          <a:solidFill>
                            <a:schemeClr val="tx1"/>
                          </a:solidFill>
                          <a:effectLst/>
                          <a:latin typeface="Arial Narrow" panose="020B0604020202020204" pitchFamily="34" charset="0"/>
                          <a:cs typeface="Arial Narrow" panose="020B0604020202020204" pitchFamily="34" charset="0"/>
                        </a:rPr>
                        <a:t>Severity of Impact</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Unlikely</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Somewhat Likely</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Likely</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Most Likely</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Highly Likely</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0770194"/>
                  </a:ext>
                </a:extLst>
              </a:tr>
              <a:tr h="625372">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Catastrophic</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5</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10</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15</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20</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25</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7509618"/>
                  </a:ext>
                </a:extLst>
              </a:tr>
              <a:tr h="625372">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Critical</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4</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8</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12</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16</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20</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8819428"/>
                  </a:ext>
                </a:extLst>
              </a:tr>
              <a:tr h="625372">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Minimal</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3</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6</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9</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12</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15</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3538054"/>
                  </a:ext>
                </a:extLst>
              </a:tr>
              <a:tr h="625372">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Negligible</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2</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4 </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6</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8</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10</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9582582"/>
                  </a:ext>
                </a:extLst>
              </a:tr>
              <a:tr h="625372">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Insignificant</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1</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2</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3</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4</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5</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8260848"/>
                  </a:ext>
                </a:extLst>
              </a:tr>
              <a:tr h="625372">
                <a:tc>
                  <a:txBody>
                    <a:bodyPr/>
                    <a:lstStyle/>
                    <a:p>
                      <a:pPr marL="0" marR="0" algn="ctr">
                        <a:spcBef>
                          <a:spcPts val="0"/>
                        </a:spcBef>
                        <a:spcAft>
                          <a:spcPts val="0"/>
                        </a:spcAft>
                      </a:pPr>
                      <a:r>
                        <a:rPr lang="en-US" sz="1200" b="1" i="0" cap="small" dirty="0">
                          <a:solidFill>
                            <a:schemeClr val="tx1"/>
                          </a:solidFill>
                          <a:effectLst/>
                          <a:latin typeface="Arial Narrow" panose="020B0604020202020204" pitchFamily="34" charset="0"/>
                          <a:cs typeface="Arial Narrow" panose="020B0604020202020204" pitchFamily="34" charset="0"/>
                        </a:rPr>
                        <a:t>Severity of Impact</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Not Severe</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Minimal Severity</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solidFill>
                            <a:schemeClr val="tx1"/>
                          </a:solidFill>
                          <a:effectLst/>
                          <a:latin typeface="Arial Narrow" panose="020B0604020202020204" pitchFamily="34" charset="0"/>
                          <a:cs typeface="Arial Narrow" panose="020B0604020202020204" pitchFamily="34" charset="0"/>
                        </a:rPr>
                        <a:t>Somewhat Severe</a:t>
                      </a:r>
                      <a:endParaRPr lang="en-US" sz="1800" b="0" i="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Moderate Severity</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solidFill>
                            <a:schemeClr val="tx1"/>
                          </a:solidFill>
                          <a:effectLst/>
                          <a:latin typeface="Arial Narrow" panose="020B0604020202020204" pitchFamily="34" charset="0"/>
                          <a:cs typeface="Arial Narrow" panose="020B0604020202020204" pitchFamily="34" charset="0"/>
                        </a:rPr>
                        <a:t>Most Severe</a:t>
                      </a:r>
                      <a:endParaRPr lang="en-US" sz="18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1810876"/>
                  </a:ext>
                </a:extLst>
              </a:tr>
            </a:tbl>
          </a:graphicData>
        </a:graphic>
      </p:graphicFrame>
    </p:spTree>
    <p:extLst>
      <p:ext uri="{BB962C8B-B14F-4D97-AF65-F5344CB8AC3E}">
        <p14:creationId xmlns:p14="http://schemas.microsoft.com/office/powerpoint/2010/main" val="3923963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BBE4F-BE38-E024-CA15-A54DD4668435}"/>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Hazard Ranking</a:t>
            </a:r>
            <a:endParaRPr lang="en-US" sz="3600" dirty="0"/>
          </a:p>
        </p:txBody>
      </p:sp>
      <p:sp>
        <p:nvSpPr>
          <p:cNvPr id="3" name="Content Placeholder 2">
            <a:extLst>
              <a:ext uri="{FF2B5EF4-FFF2-40B4-BE49-F238E27FC236}">
                <a16:creationId xmlns:a16="http://schemas.microsoft.com/office/drawing/2014/main" id="{0BB0535E-AC12-D25D-1AFE-6C735C3E6A28}"/>
              </a:ext>
            </a:extLst>
          </p:cNvPr>
          <p:cNvSpPr>
            <a:spLocks noGrp="1"/>
          </p:cNvSpPr>
          <p:nvPr>
            <p:ph idx="1"/>
          </p:nvPr>
        </p:nvSpPr>
        <p:spPr/>
        <p:txBody>
          <a:bodyPr/>
          <a:lstStyle/>
          <a:p>
            <a:pPr marL="0" indent="0">
              <a:buNone/>
            </a:pPr>
            <a:r>
              <a:rPr lang="en-US" dirty="0">
                <a:effectLst/>
                <a:latin typeface="Arial Narrow" panose="020B0604020202020204" pitchFamily="34" charset="0"/>
                <a:ea typeface="Times New Roman" panose="02020603050405020304" pitchFamily="18" charset="0"/>
                <a:cs typeface="Times New Roman" panose="02020603050405020304" pitchFamily="18" charset="0"/>
              </a:rPr>
              <a:t>The hazard identification, analysis, and vulnerability assessment, completed as part of the Plan Update, identified nine (9) human-caused events, four (4) natural, and one (1) technological hazard that have the greatest potential to adversely affect the entire VCU community and have long-term impacts on the ability to provide core academic, administration, research, medical, and health care operations.</a:t>
            </a:r>
          </a:p>
          <a:p>
            <a:endParaRPr lang="en-US" dirty="0"/>
          </a:p>
        </p:txBody>
      </p:sp>
    </p:spTree>
    <p:extLst>
      <p:ext uri="{BB962C8B-B14F-4D97-AF65-F5344CB8AC3E}">
        <p14:creationId xmlns:p14="http://schemas.microsoft.com/office/powerpoint/2010/main" val="61082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225BC-6EF4-9AEC-AF1A-C3E44DEB33B4}"/>
              </a:ext>
            </a:extLst>
          </p:cNvPr>
          <p:cNvSpPr>
            <a:spLocks noGrp="1"/>
          </p:cNvSpPr>
          <p:nvPr>
            <p:ph type="title"/>
          </p:nvPr>
        </p:nvSpPr>
        <p:spPr>
          <a:xfrm>
            <a:off x="838200" y="283149"/>
            <a:ext cx="10515600" cy="1325563"/>
          </a:xfrm>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Hazard Ranking</a:t>
            </a:r>
            <a:endParaRPr lang="en-US" sz="3600" dirty="0"/>
          </a:p>
        </p:txBody>
      </p:sp>
      <p:graphicFrame>
        <p:nvGraphicFramePr>
          <p:cNvPr id="4" name="Content Placeholder 3">
            <a:extLst>
              <a:ext uri="{FF2B5EF4-FFF2-40B4-BE49-F238E27FC236}">
                <a16:creationId xmlns:a16="http://schemas.microsoft.com/office/drawing/2014/main" id="{DE08DB00-DD1C-682D-67AA-6699D88BA314}"/>
              </a:ext>
            </a:extLst>
          </p:cNvPr>
          <p:cNvGraphicFramePr>
            <a:graphicFrameLocks noGrp="1"/>
          </p:cNvGraphicFramePr>
          <p:nvPr>
            <p:ph idx="1"/>
            <p:extLst>
              <p:ext uri="{D42A27DB-BD31-4B8C-83A1-F6EECF244321}">
                <p14:modId xmlns:p14="http://schemas.microsoft.com/office/powerpoint/2010/main" val="1178441647"/>
              </p:ext>
            </p:extLst>
          </p:nvPr>
        </p:nvGraphicFramePr>
        <p:xfrm>
          <a:off x="861334" y="1226844"/>
          <a:ext cx="10492466" cy="5226507"/>
        </p:xfrm>
        <a:graphic>
          <a:graphicData uri="http://schemas.openxmlformats.org/drawingml/2006/table">
            <a:tbl>
              <a:tblPr firstRow="1" firstCol="1" bandRow="1">
                <a:tableStyleId>{5C22544A-7EE6-4342-B048-85BDC9FD1C3A}</a:tableStyleId>
              </a:tblPr>
              <a:tblGrid>
                <a:gridCol w="1133413">
                  <a:extLst>
                    <a:ext uri="{9D8B030D-6E8A-4147-A177-3AD203B41FA5}">
                      <a16:colId xmlns:a16="http://schemas.microsoft.com/office/drawing/2014/main" val="1997935713"/>
                    </a:ext>
                  </a:extLst>
                </a:gridCol>
                <a:gridCol w="1104028">
                  <a:extLst>
                    <a:ext uri="{9D8B030D-6E8A-4147-A177-3AD203B41FA5}">
                      <a16:colId xmlns:a16="http://schemas.microsoft.com/office/drawing/2014/main" val="3516547048"/>
                    </a:ext>
                  </a:extLst>
                </a:gridCol>
                <a:gridCol w="1064149">
                  <a:extLst>
                    <a:ext uri="{9D8B030D-6E8A-4147-A177-3AD203B41FA5}">
                      <a16:colId xmlns:a16="http://schemas.microsoft.com/office/drawing/2014/main" val="2018616850"/>
                    </a:ext>
                  </a:extLst>
                </a:gridCol>
                <a:gridCol w="4294376">
                  <a:extLst>
                    <a:ext uri="{9D8B030D-6E8A-4147-A177-3AD203B41FA5}">
                      <a16:colId xmlns:a16="http://schemas.microsoft.com/office/drawing/2014/main" val="934621284"/>
                    </a:ext>
                  </a:extLst>
                </a:gridCol>
                <a:gridCol w="2896500">
                  <a:extLst>
                    <a:ext uri="{9D8B030D-6E8A-4147-A177-3AD203B41FA5}">
                      <a16:colId xmlns:a16="http://schemas.microsoft.com/office/drawing/2014/main" val="4240486823"/>
                    </a:ext>
                  </a:extLst>
                </a:gridCol>
              </a:tblGrid>
              <a:tr h="654555">
                <a:tc>
                  <a:txBody>
                    <a:bodyPr/>
                    <a:lstStyle/>
                    <a:p>
                      <a:pPr marL="0" marR="0" algn="ctr">
                        <a:spcBef>
                          <a:spcPts val="600"/>
                        </a:spcBef>
                        <a:spcAft>
                          <a:spcPts val="600"/>
                        </a:spcAft>
                      </a:pPr>
                      <a:r>
                        <a:rPr lang="en-US" sz="2000" b="1" i="0" cap="small" dirty="0">
                          <a:solidFill>
                            <a:schemeClr val="tx1"/>
                          </a:solidFill>
                          <a:effectLst/>
                          <a:latin typeface="Arial Narrow" panose="020B0604020202020204" pitchFamily="34" charset="0"/>
                          <a:cs typeface="Arial Narrow" panose="020B0604020202020204" pitchFamily="34" charset="0"/>
                        </a:rPr>
                        <a:t>Ranking</a:t>
                      </a:r>
                      <a:endParaRPr lang="en-US" sz="2000" b="1" i="0" cap="small"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1" i="0" cap="small">
                          <a:solidFill>
                            <a:schemeClr val="tx1"/>
                          </a:solidFill>
                          <a:effectLst/>
                          <a:latin typeface="Arial Narrow" panose="020B0604020202020204" pitchFamily="34" charset="0"/>
                          <a:cs typeface="Arial Narrow" panose="020B0604020202020204" pitchFamily="34" charset="0"/>
                        </a:rPr>
                        <a:t>Priority</a:t>
                      </a:r>
                      <a:endParaRPr lang="en-US" sz="2000" b="1" i="0" cap="small">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1" i="0" cap="small">
                          <a:solidFill>
                            <a:schemeClr val="tx1"/>
                          </a:solidFill>
                          <a:effectLst/>
                          <a:latin typeface="Arial Narrow" panose="020B0604020202020204" pitchFamily="34" charset="0"/>
                          <a:cs typeface="Arial Narrow" panose="020B0604020202020204" pitchFamily="34" charset="0"/>
                        </a:rPr>
                        <a:t>Score</a:t>
                      </a:r>
                      <a:endParaRPr lang="en-US" sz="2000" b="1" i="0" cap="small">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1" i="0" cap="small" dirty="0">
                          <a:solidFill>
                            <a:schemeClr val="tx1"/>
                          </a:solidFill>
                          <a:effectLst/>
                          <a:latin typeface="Arial Narrow" panose="020B0604020202020204" pitchFamily="34" charset="0"/>
                          <a:cs typeface="Arial Narrow" panose="020B0604020202020204" pitchFamily="34" charset="0"/>
                        </a:rPr>
                        <a:t>Threat or Hazard</a:t>
                      </a:r>
                      <a:endParaRPr lang="en-US" sz="2000" b="1" i="0" cap="small"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1" i="0" cap="small" dirty="0">
                          <a:solidFill>
                            <a:schemeClr val="tx1"/>
                          </a:solidFill>
                          <a:effectLst/>
                          <a:latin typeface="Arial Narrow" panose="020B0604020202020204" pitchFamily="34" charset="0"/>
                          <a:cs typeface="Arial Narrow" panose="020B0604020202020204" pitchFamily="34" charset="0"/>
                        </a:rPr>
                        <a:t>Type of Hazard</a:t>
                      </a:r>
                      <a:endParaRPr lang="en-US" sz="2000" b="1" i="0" cap="small"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extLst>
                  <a:ext uri="{0D108BD9-81ED-4DB2-BD59-A6C34878D82A}">
                    <a16:rowId xmlns:a16="http://schemas.microsoft.com/office/drawing/2014/main" val="2700234349"/>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1</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dirty="0">
                          <a:effectLst/>
                          <a:latin typeface="Arial Narrow" panose="020B0604020202020204" pitchFamily="34" charset="0"/>
                          <a:cs typeface="Arial Narrow" panose="020B0604020202020204" pitchFamily="34" charset="0"/>
                        </a:rPr>
                        <a:t>High</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effectLst/>
                          <a:latin typeface="Arial Narrow" panose="020B0604020202020204" pitchFamily="34" charset="0"/>
                          <a:cs typeface="Arial Narrow" panose="020B0604020202020204" pitchFamily="34" charset="0"/>
                        </a:rPr>
                        <a:t>25</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Active Shooter</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Human-Caused</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8389683"/>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2</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High</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effectLst/>
                          <a:latin typeface="Arial Narrow" panose="020B0604020202020204" pitchFamily="34" charset="0"/>
                          <a:cs typeface="Arial Narrow" panose="020B0604020202020204" pitchFamily="34" charset="0"/>
                        </a:rPr>
                        <a:t>20</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Domestic Terrorism</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Human-Caused</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39566009"/>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3</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High</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dirty="0">
                          <a:effectLst/>
                          <a:latin typeface="Arial Narrow" panose="020B0604020202020204" pitchFamily="34" charset="0"/>
                          <a:cs typeface="Arial Narrow" panose="020B0604020202020204" pitchFamily="34" charset="0"/>
                        </a:rPr>
                        <a:t>20</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Cyber Terrorism</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Human-Caused</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875683"/>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4</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High</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effectLst/>
                          <a:latin typeface="Arial Narrow" panose="020B0604020202020204" pitchFamily="34" charset="0"/>
                          <a:cs typeface="Arial Narrow" panose="020B0604020202020204" pitchFamily="34" charset="0"/>
                        </a:rPr>
                        <a:t>20</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Technology Hardware/Software</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Technological</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7787308"/>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5</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High</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b="0" i="0">
                          <a:effectLst/>
                          <a:latin typeface="Arial Narrow" panose="020B0604020202020204" pitchFamily="34" charset="0"/>
                          <a:cs typeface="Arial Narrow" panose="020B0604020202020204" pitchFamily="34" charset="0"/>
                        </a:rPr>
                        <a:t>20</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Hurricane/Tornado/Tropical Storms</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Natural</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1182436"/>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6</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Medium</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15</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Winter Storms</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Natural</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7260881"/>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7</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Medium</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15</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Flash Flooding</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Natural</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89192192"/>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8</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Medium</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12</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Structure Fire/Hazmat</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Human-Caused</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4644053"/>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9</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Medium</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10</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Civil Disturbance/Unrest</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Human-Caused</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6923661"/>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10</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Medium</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10</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Public Health Emergencies</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Human-Caused</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917687"/>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11</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dirty="0">
                          <a:effectLst/>
                          <a:latin typeface="Arial Narrow" panose="020B0604020202020204" pitchFamily="34" charset="0"/>
                          <a:cs typeface="Arial Narrow" panose="020B0604020202020204" pitchFamily="34" charset="0"/>
                        </a:rPr>
                        <a:t>Low</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8</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Barricaded Individual (Suspect/Subject)</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Human-Caused</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6582922"/>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12</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dirty="0">
                          <a:effectLst/>
                          <a:latin typeface="Arial Narrow" panose="020B0604020202020204" pitchFamily="34" charset="0"/>
                          <a:cs typeface="Arial Narrow" panose="020B0604020202020204" pitchFamily="34" charset="0"/>
                        </a:rPr>
                        <a:t>Low</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8</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Hostile Intruder</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Human-Caused</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41693586"/>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13</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dirty="0">
                          <a:effectLst/>
                          <a:latin typeface="Arial Narrow" panose="020B0604020202020204" pitchFamily="34" charset="0"/>
                          <a:cs typeface="Arial Narrow" panose="020B0604020202020204" pitchFamily="34" charset="0"/>
                        </a:rPr>
                        <a:t>Low</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5</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a:effectLst/>
                          <a:latin typeface="Arial Narrow" panose="020B0604020202020204" pitchFamily="34" charset="0"/>
                          <a:cs typeface="Arial Narrow" panose="020B0604020202020204" pitchFamily="34" charset="0"/>
                        </a:rPr>
                        <a:t>Bomb Threat</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Human-Caused</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4826640"/>
                  </a:ext>
                </a:extLst>
              </a:tr>
              <a:tr h="326568">
                <a:tc>
                  <a:txBody>
                    <a:bodyPr/>
                    <a:lstStyle/>
                    <a:p>
                      <a:pPr marL="0" marR="0" algn="ctr">
                        <a:spcBef>
                          <a:spcPts val="600"/>
                        </a:spcBef>
                        <a:spcAft>
                          <a:spcPts val="600"/>
                        </a:spcAft>
                      </a:pPr>
                      <a:r>
                        <a:rPr lang="en-US" sz="1800" b="1" i="0" dirty="0">
                          <a:solidFill>
                            <a:schemeClr val="tx1"/>
                          </a:solidFill>
                          <a:effectLst/>
                          <a:latin typeface="Arial Narrow" panose="020B0604020202020204" pitchFamily="34" charset="0"/>
                          <a:cs typeface="Arial Narrow" panose="020B0604020202020204" pitchFamily="34" charset="0"/>
                        </a:rPr>
                        <a:t>14</a:t>
                      </a:r>
                      <a:endParaRPr lang="en-US" sz="20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ctr">
                        <a:spcBef>
                          <a:spcPts val="600"/>
                        </a:spcBef>
                        <a:spcAft>
                          <a:spcPts val="600"/>
                        </a:spcAft>
                      </a:pPr>
                      <a:r>
                        <a:rPr lang="en-US" sz="2000" b="0" i="0" dirty="0">
                          <a:effectLst/>
                          <a:latin typeface="Arial Narrow" panose="020B0604020202020204" pitchFamily="34" charset="0"/>
                          <a:cs typeface="Arial Narrow" panose="020B0604020202020204" pitchFamily="34" charset="0"/>
                        </a:rPr>
                        <a:t>Low</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2000" b="0" i="0">
                          <a:effectLst/>
                          <a:latin typeface="Arial Narrow" panose="020B0604020202020204" pitchFamily="34" charset="0"/>
                          <a:cs typeface="Arial Narrow" panose="020B0604020202020204" pitchFamily="34" charset="0"/>
                        </a:rPr>
                        <a:t>5</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a:effectLst/>
                          <a:latin typeface="Arial Narrow" panose="020B0604020202020204" pitchFamily="34" charset="0"/>
                          <a:cs typeface="Arial Narrow" panose="020B0604020202020204" pitchFamily="34" charset="0"/>
                        </a:rPr>
                        <a:t>Thunderstorms/Windstorms</a:t>
                      </a:r>
                      <a:endParaRPr lang="en-US" sz="2000" b="0" i="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2000" b="0" i="0" dirty="0">
                          <a:effectLst/>
                          <a:latin typeface="Arial Narrow" panose="020B0604020202020204" pitchFamily="34" charset="0"/>
                          <a:cs typeface="Arial Narrow" panose="020B0604020202020204" pitchFamily="34" charset="0"/>
                        </a:rPr>
                        <a:t>Natural</a:t>
                      </a:r>
                      <a:endParaRPr lang="en-US" sz="20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84280873"/>
                  </a:ext>
                </a:extLst>
              </a:tr>
            </a:tbl>
          </a:graphicData>
        </a:graphic>
      </p:graphicFrame>
    </p:spTree>
    <p:extLst>
      <p:ext uri="{BB962C8B-B14F-4D97-AF65-F5344CB8AC3E}">
        <p14:creationId xmlns:p14="http://schemas.microsoft.com/office/powerpoint/2010/main" val="2128362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4090E-628A-DD44-8E19-0562ED123A50}"/>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Hazard Profile</a:t>
            </a:r>
            <a:endParaRPr lang="en-US" sz="3600" dirty="0"/>
          </a:p>
        </p:txBody>
      </p:sp>
      <p:sp>
        <p:nvSpPr>
          <p:cNvPr id="3" name="Content Placeholder 2">
            <a:extLst>
              <a:ext uri="{FF2B5EF4-FFF2-40B4-BE49-F238E27FC236}">
                <a16:creationId xmlns:a16="http://schemas.microsoft.com/office/drawing/2014/main" id="{67B9D29D-214F-C796-1CB5-45C985866636}"/>
              </a:ext>
            </a:extLst>
          </p:cNvPr>
          <p:cNvSpPr>
            <a:spLocks noGrp="1"/>
          </p:cNvSpPr>
          <p:nvPr>
            <p:ph idx="1"/>
          </p:nvPr>
        </p:nvSpPr>
        <p:spPr/>
        <p:txBody>
          <a:bodyPr>
            <a:normAutofit/>
          </a:bodyPr>
          <a:lstStyle/>
          <a:p>
            <a:pPr marL="0" indent="0">
              <a:buNone/>
            </a:pPr>
            <a:r>
              <a:rPr lang="en-US" sz="3200" dirty="0">
                <a:solidFill>
                  <a:srgbClr val="111111"/>
                </a:solidFill>
                <a:effectLst/>
                <a:latin typeface="Arial Narrow" panose="020B0604020202020204" pitchFamily="34" charset="0"/>
                <a:ea typeface="Calibri" panose="020F0502020204030204" pitchFamily="34" charset="0"/>
                <a:cs typeface="Arial" panose="020B0604020202020204" pitchFamily="34" charset="0"/>
              </a:rPr>
              <a:t>A Hazard Profile is a description of the physical characteristics of a specific hazard and determination of its various descriptors including magnitude, duration, frequency, probability, and extent.  The following hazards are profiled by their ranking and priority based on the score assigned from the survey. </a:t>
            </a:r>
            <a:endParaRPr lang="en-US" sz="3200" dirty="0">
              <a:effectLst/>
              <a:latin typeface="Arial Narrow"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5708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BCF2-683C-DFD6-F411-CA391A9760CE}"/>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Hazard Profile: Active Shooter</a:t>
            </a:r>
            <a:endParaRPr lang="en-US" sz="3600" dirty="0"/>
          </a:p>
        </p:txBody>
      </p:sp>
      <p:sp>
        <p:nvSpPr>
          <p:cNvPr id="3" name="Content Placeholder 2">
            <a:extLst>
              <a:ext uri="{FF2B5EF4-FFF2-40B4-BE49-F238E27FC236}">
                <a16:creationId xmlns:a16="http://schemas.microsoft.com/office/drawing/2014/main" id="{39E88E3B-7920-9900-B483-A532A093F84F}"/>
              </a:ext>
            </a:extLst>
          </p:cNvPr>
          <p:cNvSpPr>
            <a:spLocks noGrp="1"/>
          </p:cNvSpPr>
          <p:nvPr>
            <p:ph idx="1"/>
          </p:nvPr>
        </p:nvSpPr>
        <p:spPr/>
        <p:txBody>
          <a:bodyPr/>
          <a:lstStyle/>
          <a:p>
            <a:pPr marL="0" indent="0">
              <a:buNone/>
            </a:pPr>
            <a:r>
              <a:rPr lang="en-US" sz="3200" dirty="0">
                <a:solidFill>
                  <a:srgbClr val="000000"/>
                </a:solidFill>
                <a:effectLst/>
                <a:latin typeface="Arial Narrow" panose="020B0604020202020204" pitchFamily="34" charset="0"/>
                <a:ea typeface="Calibri" panose="020F0502020204030204" pitchFamily="34" charset="0"/>
              </a:rPr>
              <a:t>Active shooter is an individual actively engaged in killing or attempting to kill people in a confined and populated area; in most cases, active shooters use firearms(s) and there is no pattern or method to their selection of victims (DHS, 2008).</a:t>
            </a:r>
            <a:endParaRPr lang="en-US" sz="32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823469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BCF2-683C-DFD6-F411-CA391A9760CE}"/>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Hazard Profile: Domestic Terrorism</a:t>
            </a:r>
            <a:endParaRPr lang="en-US" sz="3600" dirty="0"/>
          </a:p>
        </p:txBody>
      </p:sp>
      <p:sp>
        <p:nvSpPr>
          <p:cNvPr id="3" name="Content Placeholder 2">
            <a:extLst>
              <a:ext uri="{FF2B5EF4-FFF2-40B4-BE49-F238E27FC236}">
                <a16:creationId xmlns:a16="http://schemas.microsoft.com/office/drawing/2014/main" id="{39E88E3B-7920-9900-B483-A532A093F84F}"/>
              </a:ext>
            </a:extLst>
          </p:cNvPr>
          <p:cNvSpPr>
            <a:spLocks noGrp="1"/>
          </p:cNvSpPr>
          <p:nvPr>
            <p:ph idx="1"/>
          </p:nvPr>
        </p:nvSpPr>
        <p:spPr/>
        <p:txBody>
          <a:bodyPr>
            <a:normAutofit/>
          </a:bodyPr>
          <a:lstStyle/>
          <a:p>
            <a:pPr indent="0">
              <a:spcBef>
                <a:spcPts val="600"/>
              </a:spcBef>
              <a:spcAft>
                <a:spcPts val="600"/>
              </a:spcAft>
              <a:buNone/>
            </a:pPr>
            <a:r>
              <a:rPr lang="en-US" sz="32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The United States Code (USC) Title 18 § 2331 defines “Domestic Terrorism” as activities that— (a) involve acts dangerous to human life that is a violation of the criminal laws of the United States or any State; (c) appear to be intended— (</a:t>
            </a:r>
            <a:r>
              <a:rPr lang="en-US" sz="3200" dirty="0" err="1">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i</a:t>
            </a:r>
            <a:r>
              <a:rPr lang="en-US" sz="32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 to intimidate or coerce a civilian population; (ii) to influence the policy of a government by intimidation or coercion; or (iii) to affect the conduct of a government by mass destruction, assassination, or kidnapping; and (d) occur primarily within the territorial jurisdiction of the United States.</a:t>
            </a:r>
            <a:endParaRPr lang="en-US" sz="3200" b="1" kern="0" cap="small" dirty="0">
              <a:effectLst/>
              <a:latin typeface="Arial Narrow" panose="020B0604020202020204" pitchFamily="34" charset="0"/>
              <a:ea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492191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BCF2-683C-DFD6-F411-CA391A9760CE}"/>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Hazard Profile: Cyber Terrorism</a:t>
            </a:r>
            <a:endParaRPr lang="en-US" sz="3600" dirty="0"/>
          </a:p>
        </p:txBody>
      </p:sp>
      <p:sp>
        <p:nvSpPr>
          <p:cNvPr id="3" name="Content Placeholder 2">
            <a:extLst>
              <a:ext uri="{FF2B5EF4-FFF2-40B4-BE49-F238E27FC236}">
                <a16:creationId xmlns:a16="http://schemas.microsoft.com/office/drawing/2014/main" id="{39E88E3B-7920-9900-B483-A532A093F84F}"/>
              </a:ext>
            </a:extLst>
          </p:cNvPr>
          <p:cNvSpPr>
            <a:spLocks noGrp="1"/>
          </p:cNvSpPr>
          <p:nvPr>
            <p:ph idx="1"/>
          </p:nvPr>
        </p:nvSpPr>
        <p:spPr/>
        <p:txBody>
          <a:bodyPr>
            <a:normAutofit lnSpcReduction="10000"/>
          </a:bodyPr>
          <a:lstStyle/>
          <a:p>
            <a:pPr marR="0" indent="0">
              <a:spcBef>
                <a:spcPts val="600"/>
              </a:spcBef>
              <a:spcAft>
                <a:spcPts val="600"/>
              </a:spcAft>
              <a:buNone/>
            </a:pPr>
            <a:r>
              <a:rPr lang="en-US" sz="2400" dirty="0">
                <a:effectLst/>
                <a:latin typeface="Arial Narrow" panose="020B0604020202020204" pitchFamily="34" charset="0"/>
                <a:ea typeface="Calibri" panose="020F0502020204030204" pitchFamily="34" charset="0"/>
                <a:cs typeface="Times New Roman" panose="02020603050405020304" pitchFamily="18" charset="0"/>
              </a:rPr>
              <a:t>Cyber terrorism is defined as the </a:t>
            </a:r>
            <a:r>
              <a:rPr lang="en-US" sz="2400"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rPr>
              <a:t>unlawful attacks and threats of attack against computers, networks, and the information stored therein when done to intimidate or coerce a government or its people in furtherance of political or social objectives.  The United States Code (USC) Title 18 § 1501 (2018) defines </a:t>
            </a:r>
            <a:r>
              <a:rPr lang="en-US" sz="2400" dirty="0">
                <a:solidFill>
                  <a:srgbClr val="000000"/>
                </a:solidFill>
                <a:effectLst/>
                <a:latin typeface="Arial Narrow" panose="020B0604020202020204" pitchFamily="34" charset="0"/>
                <a:ea typeface="Calibri" panose="020F0502020204030204" pitchFamily="34" charset="0"/>
                <a:cs typeface="Arial" panose="020B0604020202020204" pitchFamily="34" charset="0"/>
              </a:rPr>
              <a:t>the term "cybersecurity threat" means an action, not protected by the First Amendment to the Constitution of the United States, on or through an information system that may result in an unauthorized effort to adversely impact the security, availability, confidentiality, or integrity of an information system or information that is stored on, processed by, or transiting an information system. </a:t>
            </a:r>
            <a:endParaRPr lang="en-US" sz="2400" dirty="0">
              <a:effectLst/>
              <a:latin typeface="Arial Narrow" panose="020B0604020202020204" pitchFamily="34" charset="0"/>
              <a:ea typeface="Calibri" panose="020F0502020204030204" pitchFamily="34" charset="0"/>
              <a:cs typeface="Times New Roman" panose="02020603050405020304" pitchFamily="18" charset="0"/>
            </a:endParaRPr>
          </a:p>
          <a:p>
            <a:pPr marR="0" indent="0">
              <a:spcBef>
                <a:spcPts val="600"/>
              </a:spcBef>
              <a:spcAft>
                <a:spcPts val="600"/>
              </a:spcAft>
              <a:buNone/>
            </a:pPr>
            <a:r>
              <a:rPr lang="en-US" sz="2400" dirty="0">
                <a:effectLst/>
                <a:latin typeface="Arial Narrow" panose="020B0604020202020204" pitchFamily="34" charset="0"/>
                <a:ea typeface="Calibri" panose="020F0502020204030204" pitchFamily="34" charset="0"/>
                <a:cs typeface="Times New Roman" panose="02020603050405020304" pitchFamily="18" charset="0"/>
              </a:rPr>
              <a:t>The Computer Fraud and Abuse Act (CFAA), 18 U.S.C. 1030.1 protects computers in which there is a federal interest—federal computers, bank computers, and computers used in or affecting interstate and foreign commerce.  It shields them from trespassing, threats, damage, espionage, and from being corruptly used as instruments of fraud.  It is not a comprehensive provision; instead, it fills cracks and gaps in the protection afforded by other state and federal criminal laws.</a:t>
            </a:r>
          </a:p>
        </p:txBody>
      </p:sp>
    </p:spTree>
    <p:extLst>
      <p:ext uri="{BB962C8B-B14F-4D97-AF65-F5344CB8AC3E}">
        <p14:creationId xmlns:p14="http://schemas.microsoft.com/office/powerpoint/2010/main" val="410001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BCF2-683C-DFD6-F411-CA391A9760CE}"/>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Hazard Profile: Technology Hardware/ Software</a:t>
            </a:r>
            <a:endParaRPr lang="en-US" sz="3600" dirty="0"/>
          </a:p>
        </p:txBody>
      </p:sp>
      <p:sp>
        <p:nvSpPr>
          <p:cNvPr id="3" name="Content Placeholder 2">
            <a:extLst>
              <a:ext uri="{FF2B5EF4-FFF2-40B4-BE49-F238E27FC236}">
                <a16:creationId xmlns:a16="http://schemas.microsoft.com/office/drawing/2014/main" id="{39E88E3B-7920-9900-B483-A532A093F84F}"/>
              </a:ext>
            </a:extLst>
          </p:cNvPr>
          <p:cNvSpPr>
            <a:spLocks noGrp="1"/>
          </p:cNvSpPr>
          <p:nvPr>
            <p:ph idx="1"/>
          </p:nvPr>
        </p:nvSpPr>
        <p:spPr/>
        <p:txBody>
          <a:bodyPr>
            <a:normAutofit/>
          </a:bodyPr>
          <a:lstStyle/>
          <a:p>
            <a:pPr marR="0" indent="0">
              <a:spcBef>
                <a:spcPts val="600"/>
              </a:spcBef>
              <a:spcAft>
                <a:spcPts val="600"/>
              </a:spcAft>
              <a:buNone/>
            </a:pPr>
            <a:r>
              <a:rPr lang="en-US" sz="32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Software threats are malicious pieces of computer code and applications that can damage computers and steal personal or financial information.  For this reason, these dangerous programs are called malware (short for "malicious software.”)</a:t>
            </a:r>
            <a:endParaRPr lang="en-US" sz="3200" dirty="0">
              <a:effectLst/>
              <a:latin typeface="Arial Narrow" panose="020B0604020202020204" pitchFamily="34" charset="0"/>
              <a:ea typeface="Times New Roman" panose="02020603050405020304" pitchFamily="18" charset="0"/>
              <a:cs typeface="Times New Roman" panose="02020603050405020304" pitchFamily="18" charset="0"/>
            </a:endParaRPr>
          </a:p>
          <a:p>
            <a:pPr marR="0" indent="0">
              <a:spcBef>
                <a:spcPts val="600"/>
              </a:spcBef>
              <a:spcAft>
                <a:spcPts val="600"/>
              </a:spcAft>
              <a:buNone/>
            </a:pPr>
            <a:r>
              <a:rPr lang="en-US" sz="32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Hardware threats are easy to detect in comparison with software threats.  Hardware threats cause more damage to the network than software threats.  A software threat can only harm the data, while a hardware threat can harm both device and data.</a:t>
            </a:r>
            <a:endParaRPr lang="en-US" sz="3200" dirty="0">
              <a:effectLst/>
              <a:latin typeface="Arial Narrow"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756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BCF2-683C-DFD6-F411-CA391A9760CE}"/>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Hazard Profile: Hurricane/ Tropical Storms</a:t>
            </a:r>
            <a:endParaRPr lang="en-US" sz="3600" dirty="0"/>
          </a:p>
        </p:txBody>
      </p:sp>
      <p:sp>
        <p:nvSpPr>
          <p:cNvPr id="3" name="Content Placeholder 2">
            <a:extLst>
              <a:ext uri="{FF2B5EF4-FFF2-40B4-BE49-F238E27FC236}">
                <a16:creationId xmlns:a16="http://schemas.microsoft.com/office/drawing/2014/main" id="{39E88E3B-7920-9900-B483-A532A093F84F}"/>
              </a:ext>
            </a:extLst>
          </p:cNvPr>
          <p:cNvSpPr>
            <a:spLocks noGrp="1"/>
          </p:cNvSpPr>
          <p:nvPr>
            <p:ph idx="1"/>
          </p:nvPr>
        </p:nvSpPr>
        <p:spPr/>
        <p:txBody>
          <a:bodyPr>
            <a:normAutofit/>
          </a:bodyPr>
          <a:lstStyle/>
          <a:p>
            <a:pPr marR="0" indent="0">
              <a:spcBef>
                <a:spcPts val="600"/>
              </a:spcBef>
              <a:spcAft>
                <a:spcPts val="600"/>
              </a:spcAft>
              <a:buNone/>
            </a:pPr>
            <a:r>
              <a:rPr lang="en-US"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Virginia has been affected by ten major hurricanes events over the past one hundred years.  According to the Virginia Hurricane Climatology, on average, a tropical storm, or its remnants, can impact the Old Dominion yearly, with hurricanes expected once every 2.3 years.  High winds associated with hurricanes and tropical storms have caused widespread damage to buildings and structures, large piles of debris, and lengthy power outages across the campus.  However, only Hurricane Hermine in 2016 and Matthew in 2016 impacted coastal Virginia, and VCU was not affected by either storm.</a:t>
            </a:r>
            <a:endParaRPr lang="en-US" dirty="0">
              <a:effectLst/>
              <a:latin typeface="Arial Narrow"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167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8CF01-C823-838C-4DF4-58D86C10395F}"/>
              </a:ext>
            </a:extLst>
          </p:cNvPr>
          <p:cNvSpPr>
            <a:spLocks noGrp="1"/>
          </p:cNvSpPr>
          <p:nvPr>
            <p:ph type="title"/>
          </p:nvPr>
        </p:nvSpPr>
        <p:spPr/>
        <p:txBody>
          <a:bodyPr>
            <a:normAutofit/>
          </a:bodyPr>
          <a:lstStyle/>
          <a:p>
            <a:r>
              <a:rPr lang="en-US" sz="3600" b="1" dirty="0">
                <a:latin typeface="Arial Narrow" panose="020B0604020202020204" pitchFamily="34" charset="0"/>
                <a:cs typeface="Arial Narrow" panose="020B0604020202020204" pitchFamily="34" charset="0"/>
              </a:rPr>
              <a:t>Agenda</a:t>
            </a:r>
          </a:p>
        </p:txBody>
      </p:sp>
      <p:sp>
        <p:nvSpPr>
          <p:cNvPr id="3" name="Content Placeholder 2">
            <a:extLst>
              <a:ext uri="{FF2B5EF4-FFF2-40B4-BE49-F238E27FC236}">
                <a16:creationId xmlns:a16="http://schemas.microsoft.com/office/drawing/2014/main" id="{F30E3976-1C1D-848C-664B-D7AEDCA0B337}"/>
              </a:ext>
            </a:extLst>
          </p:cNvPr>
          <p:cNvSpPr>
            <a:spLocks noGrp="1"/>
          </p:cNvSpPr>
          <p:nvPr>
            <p:ph idx="1"/>
          </p:nvPr>
        </p:nvSpPr>
        <p:spPr>
          <a:xfrm>
            <a:off x="838200" y="1825625"/>
            <a:ext cx="5257800" cy="4351338"/>
          </a:xfrm>
        </p:spPr>
        <p:txBody>
          <a:bodyPr>
            <a:normAutofit/>
          </a:bodyPr>
          <a:lstStyle/>
          <a:p>
            <a:r>
              <a:rPr lang="en-US" dirty="0">
                <a:latin typeface="Arial Narrow" panose="020B0604020202020204" pitchFamily="34" charset="0"/>
                <a:cs typeface="Arial Narrow" panose="020B0604020202020204" pitchFamily="34" charset="0"/>
              </a:rPr>
              <a:t>Welcome</a:t>
            </a:r>
          </a:p>
          <a:p>
            <a:r>
              <a:rPr lang="en-US" dirty="0">
                <a:latin typeface="Arial Narrow" panose="020B0604020202020204" pitchFamily="34" charset="0"/>
                <a:cs typeface="Arial Narrow" panose="020B0604020202020204" pitchFamily="34" charset="0"/>
              </a:rPr>
              <a:t>Review of Executive Summary:</a:t>
            </a:r>
          </a:p>
          <a:p>
            <a:pPr lvl="1"/>
            <a:r>
              <a:rPr lang="en-US" dirty="0">
                <a:latin typeface="Arial Narrow" panose="020B0604020202020204" pitchFamily="34" charset="0"/>
                <a:cs typeface="Arial Narrow" panose="020B0604020202020204" pitchFamily="34" charset="0"/>
              </a:rPr>
              <a:t>Purpose of Plan</a:t>
            </a:r>
          </a:p>
          <a:p>
            <a:pPr lvl="1"/>
            <a:r>
              <a:rPr lang="en-US" dirty="0">
                <a:latin typeface="Arial Narrow" panose="020B0604020202020204" pitchFamily="34" charset="0"/>
                <a:cs typeface="Arial Narrow" panose="020B0604020202020204" pitchFamily="34" charset="0"/>
              </a:rPr>
              <a:t>History</a:t>
            </a:r>
          </a:p>
          <a:p>
            <a:pPr lvl="1"/>
            <a:r>
              <a:rPr lang="en-US" dirty="0">
                <a:latin typeface="Arial Narrow" panose="020B0604020202020204" pitchFamily="34" charset="0"/>
                <a:cs typeface="Arial Narrow" panose="020B0604020202020204" pitchFamily="34" charset="0"/>
              </a:rPr>
              <a:t>Location</a:t>
            </a:r>
          </a:p>
          <a:p>
            <a:pPr lvl="1"/>
            <a:r>
              <a:rPr lang="en-US" dirty="0">
                <a:latin typeface="Arial Narrow" panose="020B0604020202020204" pitchFamily="34" charset="0"/>
                <a:cs typeface="Arial Narrow" panose="020B0604020202020204" pitchFamily="34" charset="0"/>
              </a:rPr>
              <a:t>VCU Profile</a:t>
            </a:r>
          </a:p>
          <a:p>
            <a:pPr lvl="1"/>
            <a:r>
              <a:rPr lang="en-US" dirty="0">
                <a:latin typeface="Arial Narrow" panose="020B0604020202020204" pitchFamily="34" charset="0"/>
                <a:cs typeface="Arial Narrow" panose="020B0604020202020204" pitchFamily="34" charset="0"/>
              </a:rPr>
              <a:t>Planning Process</a:t>
            </a:r>
          </a:p>
          <a:p>
            <a:pPr lvl="1"/>
            <a:r>
              <a:rPr lang="en-US" dirty="0">
                <a:latin typeface="Arial Narrow" panose="020B0604020202020204" pitchFamily="34" charset="0"/>
                <a:cs typeface="Arial Narrow" panose="020B0604020202020204" pitchFamily="34" charset="0"/>
              </a:rPr>
              <a:t>Hazard Identification</a:t>
            </a:r>
          </a:p>
          <a:p>
            <a:pPr lvl="1"/>
            <a:r>
              <a:rPr lang="en-US" dirty="0">
                <a:latin typeface="Arial Narrow" panose="020B0604020202020204" pitchFamily="34" charset="0"/>
                <a:cs typeface="Arial Narrow" panose="020B0604020202020204" pitchFamily="34" charset="0"/>
              </a:rPr>
              <a:t>Hazard and Risk Matrix</a:t>
            </a:r>
          </a:p>
          <a:p>
            <a:pPr lvl="1"/>
            <a:r>
              <a:rPr lang="en-US" dirty="0">
                <a:latin typeface="Arial Narrow" panose="020B0604020202020204" pitchFamily="34" charset="0"/>
                <a:cs typeface="Arial Narrow" panose="020B0604020202020204" pitchFamily="34" charset="0"/>
              </a:rPr>
              <a:t>Hazard Ranking</a:t>
            </a:r>
          </a:p>
        </p:txBody>
      </p:sp>
      <p:sp>
        <p:nvSpPr>
          <p:cNvPr id="4" name="Content Placeholder 2">
            <a:extLst>
              <a:ext uri="{FF2B5EF4-FFF2-40B4-BE49-F238E27FC236}">
                <a16:creationId xmlns:a16="http://schemas.microsoft.com/office/drawing/2014/main" id="{9D57C1F4-9B00-B522-4656-4DD657770382}"/>
              </a:ext>
            </a:extLst>
          </p:cNvPr>
          <p:cNvSpPr txBox="1">
            <a:spLocks/>
          </p:cNvSpPr>
          <p:nvPr/>
        </p:nvSpPr>
        <p:spPr>
          <a:xfrm>
            <a:off x="6096000" y="2826328"/>
            <a:ext cx="5257800" cy="36665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Arial Narrow" panose="020B0604020202020204" pitchFamily="34" charset="0"/>
                <a:cs typeface="Arial Narrow" panose="020B0604020202020204" pitchFamily="34" charset="0"/>
              </a:rPr>
              <a:t>Hazard Profile</a:t>
            </a:r>
          </a:p>
          <a:p>
            <a:r>
              <a:rPr lang="en-US" sz="2400" dirty="0">
                <a:latin typeface="Arial Narrow" panose="020B0604020202020204" pitchFamily="34" charset="0"/>
                <a:cs typeface="Arial Narrow" panose="020B0604020202020204" pitchFamily="34" charset="0"/>
              </a:rPr>
              <a:t>Risk and Vulnerability Assessment</a:t>
            </a:r>
          </a:p>
          <a:p>
            <a:r>
              <a:rPr lang="en-US" sz="2400" dirty="0">
                <a:latin typeface="Arial Narrow" panose="020B0604020202020204" pitchFamily="34" charset="0"/>
                <a:cs typeface="Arial Narrow" panose="020B0604020202020204" pitchFamily="34" charset="0"/>
              </a:rPr>
              <a:t>Capability Assessment</a:t>
            </a:r>
          </a:p>
          <a:p>
            <a:r>
              <a:rPr lang="en-US" sz="2400" dirty="0">
                <a:latin typeface="Arial Narrow" panose="020B0604020202020204" pitchFamily="34" charset="0"/>
                <a:cs typeface="Arial Narrow" panose="020B0604020202020204" pitchFamily="34" charset="0"/>
              </a:rPr>
              <a:t>High Priority Strategies</a:t>
            </a:r>
          </a:p>
          <a:p>
            <a:r>
              <a:rPr lang="en-US" sz="2400" dirty="0">
                <a:latin typeface="Arial Narrow" panose="020B0604020202020204" pitchFamily="34" charset="0"/>
                <a:cs typeface="Arial Narrow" panose="020B0604020202020204" pitchFamily="34" charset="0"/>
              </a:rPr>
              <a:t>Mitigation Goals</a:t>
            </a:r>
          </a:p>
          <a:p>
            <a:r>
              <a:rPr lang="en-US" sz="2400" dirty="0">
                <a:latin typeface="Arial Narrow" panose="020B0604020202020204" pitchFamily="34" charset="0"/>
                <a:cs typeface="Arial Narrow" panose="020B0604020202020204" pitchFamily="34" charset="0"/>
              </a:rPr>
              <a:t>Mitigation Prioritization</a:t>
            </a:r>
          </a:p>
          <a:p>
            <a:r>
              <a:rPr lang="en-US" sz="2400" dirty="0">
                <a:latin typeface="Arial Narrow" panose="020B0604020202020204" pitchFamily="34" charset="0"/>
                <a:cs typeface="Arial Narrow" panose="020B0604020202020204" pitchFamily="34" charset="0"/>
              </a:rPr>
              <a:t>Mitigation Projects</a:t>
            </a:r>
          </a:p>
          <a:p>
            <a:r>
              <a:rPr lang="en-US" sz="2400" dirty="0">
                <a:latin typeface="Arial Narrow" panose="020B0604020202020204" pitchFamily="34" charset="0"/>
                <a:cs typeface="Arial Narrow" panose="020B0604020202020204" pitchFamily="34" charset="0"/>
              </a:rPr>
              <a:t>Future Plan Recommendations</a:t>
            </a:r>
          </a:p>
        </p:txBody>
      </p:sp>
    </p:spTree>
    <p:extLst>
      <p:ext uri="{BB962C8B-B14F-4D97-AF65-F5344CB8AC3E}">
        <p14:creationId xmlns:p14="http://schemas.microsoft.com/office/powerpoint/2010/main" val="4077304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5651F-456B-ED6D-2EAE-60A2F3A6D766}"/>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Risk and Vulnerability Assessment</a:t>
            </a:r>
            <a:endParaRPr lang="en-US" sz="3600" dirty="0"/>
          </a:p>
        </p:txBody>
      </p:sp>
      <p:sp>
        <p:nvSpPr>
          <p:cNvPr id="3" name="Content Placeholder 2">
            <a:extLst>
              <a:ext uri="{FF2B5EF4-FFF2-40B4-BE49-F238E27FC236}">
                <a16:creationId xmlns:a16="http://schemas.microsoft.com/office/drawing/2014/main" id="{13509C6E-FBF5-0031-C07E-9D4686059742}"/>
              </a:ext>
            </a:extLst>
          </p:cNvPr>
          <p:cNvSpPr>
            <a:spLocks noGrp="1"/>
          </p:cNvSpPr>
          <p:nvPr>
            <p:ph idx="1"/>
          </p:nvPr>
        </p:nvSpPr>
        <p:spPr>
          <a:xfrm>
            <a:off x="838200" y="1429407"/>
            <a:ext cx="10515600" cy="5192110"/>
          </a:xfrm>
        </p:spPr>
        <p:txBody>
          <a:bodyPr>
            <a:normAutofit/>
          </a:bodyPr>
          <a:lstStyle/>
          <a:p>
            <a:pPr marL="0" indent="0">
              <a:buNone/>
            </a:pPr>
            <a:r>
              <a:rPr lang="en-US" sz="2600" dirty="0">
                <a:effectLst/>
                <a:latin typeface="Arial Narrow" panose="020B0604020202020204" pitchFamily="34" charset="0"/>
                <a:ea typeface="Calibri" panose="020F0502020204030204" pitchFamily="34" charset="0"/>
                <a:cs typeface="Times New Roman" panose="02020603050405020304" pitchFamily="18" charset="0"/>
              </a:rPr>
              <a:t>VCU has identified three types of Critical Facilities, and assets whose loss would have an economic impact on campus operations or be difficult to replace.  Factors that were used in determining their importance included:</a:t>
            </a:r>
          </a:p>
          <a:p>
            <a:pPr marL="0" indent="0">
              <a:buNone/>
            </a:pPr>
            <a:r>
              <a:rPr lang="en-US" sz="2600" b="1" dirty="0">
                <a:effectLst/>
                <a:latin typeface="Arial Narrow" panose="020B0604020202020204" pitchFamily="34" charset="0"/>
                <a:ea typeface="Calibri" panose="020F0502020204030204" pitchFamily="34" charset="0"/>
                <a:cs typeface="Times New Roman" panose="02020603050405020304" pitchFamily="18" charset="0"/>
              </a:rPr>
              <a:t>1. Critical Archival (CA): </a:t>
            </a:r>
          </a:p>
          <a:p>
            <a:r>
              <a:rPr lang="en-US" sz="2600" dirty="0">
                <a:effectLst/>
                <a:latin typeface="Arial Narrow" panose="020B0604020202020204" pitchFamily="34" charset="0"/>
                <a:ea typeface="Calibri" panose="020F0502020204030204" pitchFamily="34" charset="0"/>
                <a:cs typeface="Times New Roman" panose="02020603050405020304" pitchFamily="18" charset="0"/>
              </a:rPr>
              <a:t> Facilities categorized as Critical Archival, mean the facilities support the economic functions and the disruption or loss of function would impact the financial position of VCU.  The replacement cost and content value represent the cost to address the total loss of VCU facilities.  These include:</a:t>
            </a:r>
          </a:p>
          <a:p>
            <a:r>
              <a:rPr lang="en-US" sz="2600" dirty="0">
                <a:effectLst/>
                <a:latin typeface="Arial Narrow" panose="020B0604020202020204" pitchFamily="34" charset="0"/>
                <a:ea typeface="Calibri" panose="020F0502020204030204" pitchFamily="34" charset="0"/>
                <a:cs typeface="Times New Roman" panose="02020603050405020304" pitchFamily="18" charset="0"/>
              </a:rPr>
              <a:t>House irreplaceable artifacts, records, equipment, or research (museums)</a:t>
            </a:r>
          </a:p>
          <a:p>
            <a:r>
              <a:rPr lang="en-US" sz="2600" dirty="0">
                <a:effectLst/>
                <a:latin typeface="Arial Narrow" panose="020B0604020202020204" pitchFamily="34" charset="0"/>
                <a:ea typeface="Calibri" panose="020F0502020204030204" pitchFamily="34" charset="0"/>
                <a:cs typeface="Times New Roman" panose="02020603050405020304" pitchFamily="18" charset="0"/>
              </a:rPr>
              <a:t>Special or unique cultural or historical value</a:t>
            </a:r>
          </a:p>
          <a:p>
            <a:r>
              <a:rPr lang="en-US" sz="2600" dirty="0">
                <a:effectLst/>
                <a:latin typeface="Arial Narrow" panose="020B0604020202020204" pitchFamily="34" charset="0"/>
                <a:ea typeface="Calibri" panose="020F0502020204030204" pitchFamily="34" charset="0"/>
                <a:cs typeface="Times New Roman" panose="02020603050405020304" pitchFamily="18" charset="0"/>
              </a:rPr>
              <a:t>Represent some special or unique natural resource value, including public recreation areas, parks, forests, important natural habitats</a:t>
            </a:r>
          </a:p>
          <a:p>
            <a:pPr marL="0" indent="0">
              <a:buNone/>
            </a:pPr>
            <a:endParaRPr lang="en-US" sz="1800" dirty="0">
              <a:effectLst/>
              <a:latin typeface="Arial Narrow" panose="020B060402020202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95820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5651F-456B-ED6D-2EAE-60A2F3A6D766}"/>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Risk and Vulnerability Assessment Cont.</a:t>
            </a:r>
            <a:endParaRPr lang="en-US" sz="3600" dirty="0"/>
          </a:p>
        </p:txBody>
      </p:sp>
      <p:sp>
        <p:nvSpPr>
          <p:cNvPr id="3" name="Content Placeholder 2">
            <a:extLst>
              <a:ext uri="{FF2B5EF4-FFF2-40B4-BE49-F238E27FC236}">
                <a16:creationId xmlns:a16="http://schemas.microsoft.com/office/drawing/2014/main" id="{13509C6E-FBF5-0031-C07E-9D4686059742}"/>
              </a:ext>
            </a:extLst>
          </p:cNvPr>
          <p:cNvSpPr>
            <a:spLocks noGrp="1"/>
          </p:cNvSpPr>
          <p:nvPr>
            <p:ph idx="1"/>
          </p:nvPr>
        </p:nvSpPr>
        <p:spPr>
          <a:xfrm>
            <a:off x="838200" y="1429407"/>
            <a:ext cx="10515600" cy="5192110"/>
          </a:xfrm>
        </p:spPr>
        <p:txBody>
          <a:bodyPr>
            <a:normAutofit/>
          </a:bodyPr>
          <a:lstStyle/>
          <a:p>
            <a:pPr marL="0" indent="0">
              <a:buNone/>
            </a:pPr>
            <a:r>
              <a:rPr lang="en-US" sz="2600" b="1" dirty="0">
                <a:effectLst/>
                <a:latin typeface="Arial Narrow" panose="020B0604020202020204" pitchFamily="34" charset="0"/>
                <a:ea typeface="Calibri" panose="020F0502020204030204" pitchFamily="34" charset="0"/>
                <a:cs typeface="Times New Roman" panose="02020603050405020304" pitchFamily="18" charset="0"/>
              </a:rPr>
              <a:t>2. Critical Vulnerable (CV):  </a:t>
            </a:r>
          </a:p>
          <a:p>
            <a:r>
              <a:rPr lang="en-US" sz="2600" dirty="0">
                <a:effectLst/>
                <a:latin typeface="Arial Narrow" panose="020B0604020202020204" pitchFamily="34" charset="0"/>
                <a:ea typeface="Calibri" panose="020F0502020204030204" pitchFamily="34" charset="0"/>
                <a:cs typeface="Times New Roman" panose="02020603050405020304" pitchFamily="18" charset="0"/>
              </a:rPr>
              <a:t>Facilities categorized as Critical Vulnerable, mean the facilities support the economic functions, and the disruption or loss of function would impact the financial position of VCU.  The replacement cost and content value represent the cost to address the total loss of VCU facilities.  These include:</a:t>
            </a:r>
          </a:p>
          <a:p>
            <a:r>
              <a:rPr lang="en-US" sz="2600" dirty="0">
                <a:effectLst/>
                <a:latin typeface="Arial Narrow" panose="020B0604020202020204" pitchFamily="34" charset="0"/>
                <a:ea typeface="Calibri" panose="020F0502020204030204" pitchFamily="34" charset="0"/>
                <a:cs typeface="Times New Roman" panose="02020603050405020304" pitchFamily="18" charset="0"/>
              </a:rPr>
              <a:t>Schools (all age groups)</a:t>
            </a:r>
          </a:p>
          <a:p>
            <a:r>
              <a:rPr lang="en-US" sz="2600" dirty="0">
                <a:effectLst/>
                <a:latin typeface="Arial Narrow" panose="020B0604020202020204" pitchFamily="34" charset="0"/>
                <a:ea typeface="Calibri" panose="020F0502020204030204" pitchFamily="34" charset="0"/>
                <a:cs typeface="Times New Roman" panose="02020603050405020304" pitchFamily="18" charset="0"/>
              </a:rPr>
              <a:t>Facilities that house special populations, such as nursing facilities, prisons, etc.</a:t>
            </a:r>
          </a:p>
          <a:p>
            <a:r>
              <a:rPr lang="en-US" sz="2600" dirty="0">
                <a:effectLst/>
                <a:latin typeface="Arial Narrow" panose="020B0604020202020204" pitchFamily="34" charset="0"/>
                <a:ea typeface="Calibri" panose="020F0502020204030204" pitchFamily="34" charset="0"/>
                <a:cs typeface="Times New Roman" panose="02020603050405020304" pitchFamily="18" charset="0"/>
              </a:rPr>
              <a:t>Major employers and/or financial institutions/center</a:t>
            </a:r>
          </a:p>
          <a:p>
            <a:r>
              <a:rPr lang="en-US" sz="2600" dirty="0">
                <a:effectLst/>
                <a:latin typeface="Arial Narrow" panose="020B0604020202020204" pitchFamily="34" charset="0"/>
                <a:ea typeface="Calibri" panose="020F0502020204030204" pitchFamily="34" charset="0"/>
                <a:cs typeface="Times New Roman" panose="02020603050405020304" pitchFamily="18" charset="0"/>
              </a:rPr>
              <a:t>High density residential or commercial centers that, if damaged, may result in high death tolls and injury </a:t>
            </a:r>
          </a:p>
          <a:p>
            <a:endParaRPr lang="en-US" sz="1800" dirty="0">
              <a:effectLst/>
              <a:latin typeface="Arial Narrow" panose="020B060402020202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50023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40C34-677F-1480-6D3E-B7BA2E198F3F}"/>
              </a:ext>
            </a:extLst>
          </p:cNvPr>
          <p:cNvSpPr>
            <a:spLocks noGrp="1"/>
          </p:cNvSpPr>
          <p:nvPr>
            <p:ph type="title"/>
          </p:nvPr>
        </p:nvSpPr>
        <p:spPr/>
        <p:txBody>
          <a:bodyPr>
            <a:normAutofit/>
          </a:bodyPr>
          <a:lstStyle/>
          <a:p>
            <a:r>
              <a:rPr kumimoji="0" lang="en-US" sz="3600" b="1" i="0" u="none" strike="noStrike" kern="0" cap="small" spc="0" normalizeH="0" baseline="0" noProof="0" dirty="0">
                <a:ln>
                  <a:noFill/>
                </a:ln>
                <a:solidFill>
                  <a:prstClr val="black"/>
                </a:solidFill>
                <a:effectLst/>
                <a:uLnTx/>
                <a:uFillTx/>
                <a:latin typeface="Arial Narrow" panose="020B0604020202020204" pitchFamily="34" charset="0"/>
                <a:ea typeface="Arial Narrow" panose="020B0604020202020204" pitchFamily="34" charset="0"/>
                <a:cs typeface="Arial Narrow" panose="020B0604020202020204" pitchFamily="34" charset="0"/>
              </a:rPr>
              <a:t>Risk and Vulnerability Assessment Cont.</a:t>
            </a:r>
            <a:endParaRPr lang="en-US" sz="3600" dirty="0"/>
          </a:p>
        </p:txBody>
      </p:sp>
      <p:sp>
        <p:nvSpPr>
          <p:cNvPr id="3" name="Content Placeholder 2">
            <a:extLst>
              <a:ext uri="{FF2B5EF4-FFF2-40B4-BE49-F238E27FC236}">
                <a16:creationId xmlns:a16="http://schemas.microsoft.com/office/drawing/2014/main" id="{A2717257-E5F8-9090-06DB-ED7A0F9882A9}"/>
              </a:ext>
            </a:extLst>
          </p:cNvPr>
          <p:cNvSpPr>
            <a:spLocks noGrp="1"/>
          </p:cNvSpPr>
          <p:nvPr>
            <p:ph idx="1"/>
          </p:nvPr>
        </p:nvSpPr>
        <p:spPr>
          <a:xfrm>
            <a:off x="838200" y="1552356"/>
            <a:ext cx="10515600" cy="4351338"/>
          </a:xfrm>
        </p:spPr>
        <p:txBody>
          <a:bodyPr/>
          <a:lstStyle/>
          <a:p>
            <a:pPr marL="0" marR="0" lvl="0" indent="0" fontAlgn="base">
              <a:spcBef>
                <a:spcPts val="600"/>
              </a:spcBef>
              <a:spcAft>
                <a:spcPts val="600"/>
              </a:spcAft>
              <a:buClr>
                <a:srgbClr val="000000"/>
              </a:buClr>
              <a:buSzPts val="1200"/>
              <a:buNone/>
            </a:pPr>
            <a:r>
              <a:rPr lang="en-US" sz="2400" b="1" u="none" strike="noStrike" cap="small" dirty="0">
                <a:solidFill>
                  <a:srgbClr val="0E101A"/>
                </a:solidFill>
                <a:effectLst/>
                <a:uFill>
                  <a:solidFill>
                    <a:srgbClr val="000000"/>
                  </a:solidFill>
                </a:uFill>
                <a:latin typeface="Arial Narrow" panose="020B0604020202020204" pitchFamily="34" charset="0"/>
                <a:ea typeface="Arial Narrow" panose="020B0604020202020204" pitchFamily="34" charset="0"/>
                <a:cs typeface="Arial Narrow" panose="020B0604020202020204" pitchFamily="34" charset="0"/>
              </a:rPr>
              <a:t>3. Critical Essential (CE):</a:t>
            </a:r>
            <a:r>
              <a:rPr lang="en-US" sz="2400" u="none" strike="noStrike" dirty="0">
                <a:solidFill>
                  <a:srgbClr val="0E101A"/>
                </a:solidFill>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rPr>
              <a:t>  </a:t>
            </a:r>
          </a:p>
          <a:p>
            <a:pPr marL="457200" marR="0">
              <a:spcBef>
                <a:spcPts val="600"/>
              </a:spcBef>
              <a:spcAft>
                <a:spcPts val="600"/>
              </a:spcAft>
            </a:pPr>
            <a:r>
              <a:rPr lang="en-US" sz="2400" dirty="0">
                <a:effectLst/>
                <a:latin typeface="Arial Narrow" panose="020B0604020202020204" pitchFamily="34" charset="0"/>
                <a:ea typeface="Calibri" panose="020F0502020204030204" pitchFamily="34" charset="0"/>
                <a:cs typeface="Times New Roman" panose="02020603050405020304" pitchFamily="18" charset="0"/>
              </a:rPr>
              <a:t>Facilities categorized as Critical Essential, mean the facilities are essential to the health and welfare of the entire population and are critical following hazard events.  These include:</a:t>
            </a:r>
          </a:p>
          <a:p>
            <a:pPr marL="1257300" lvl="2" indent="-342900" fontAlgn="base">
              <a:spcBef>
                <a:spcPts val="600"/>
              </a:spcBef>
              <a:spcAft>
                <a:spcPts val="600"/>
              </a:spcAft>
              <a:buClr>
                <a:srgbClr val="000000"/>
              </a:buClr>
              <a:buSzPts val="1200"/>
              <a:buFont typeface="Wingdings" pitchFamily="2" charset="2"/>
              <a:buChar char=""/>
            </a:pPr>
            <a:r>
              <a:rPr lang="en-US" sz="2400" u="none" strike="noStrike" dirty="0">
                <a:solidFill>
                  <a:srgbClr val="0E101A"/>
                </a:solidFill>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rPr>
              <a:t>Police and fire stations </a:t>
            </a:r>
          </a:p>
          <a:p>
            <a:pPr marL="1257300" lvl="2" indent="-342900" fontAlgn="base">
              <a:spcBef>
                <a:spcPts val="600"/>
              </a:spcBef>
              <a:spcAft>
                <a:spcPts val="600"/>
              </a:spcAft>
              <a:buClr>
                <a:srgbClr val="000000"/>
              </a:buClr>
              <a:buSzPts val="1200"/>
              <a:buFont typeface="Wingdings" pitchFamily="2" charset="2"/>
              <a:buChar char=""/>
            </a:pPr>
            <a:r>
              <a:rPr lang="en-US" sz="2400" u="none" strike="noStrike" dirty="0">
                <a:solidFill>
                  <a:srgbClr val="0E101A"/>
                </a:solidFill>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rPr>
              <a:t>Emergency operations centers</a:t>
            </a:r>
          </a:p>
          <a:p>
            <a:pPr marL="1257300" lvl="2" indent="-342900" fontAlgn="base">
              <a:spcBef>
                <a:spcPts val="600"/>
              </a:spcBef>
              <a:spcAft>
                <a:spcPts val="600"/>
              </a:spcAft>
              <a:buClr>
                <a:srgbClr val="000000"/>
              </a:buClr>
              <a:buSzPts val="1200"/>
              <a:buFont typeface="Wingdings" pitchFamily="2" charset="2"/>
              <a:buChar char=""/>
            </a:pPr>
            <a:r>
              <a:rPr lang="en-US" sz="2400" u="none" strike="noStrike" dirty="0">
                <a:solidFill>
                  <a:srgbClr val="0E101A"/>
                </a:solidFill>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rPr>
              <a:t>Evacuation shelters</a:t>
            </a:r>
          </a:p>
          <a:p>
            <a:pPr marL="1257300" lvl="2" indent="-342900" fontAlgn="base">
              <a:spcBef>
                <a:spcPts val="600"/>
              </a:spcBef>
              <a:spcAft>
                <a:spcPts val="600"/>
              </a:spcAft>
              <a:buClr>
                <a:srgbClr val="000000"/>
              </a:buClr>
              <a:buSzPts val="1200"/>
              <a:buFont typeface="Wingdings" pitchFamily="2" charset="2"/>
              <a:buChar char=""/>
            </a:pPr>
            <a:r>
              <a:rPr lang="en-US" sz="2400" u="none" strike="noStrike" dirty="0">
                <a:solidFill>
                  <a:srgbClr val="0E101A"/>
                </a:solidFill>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rPr>
              <a:t>Hospitals and other medical facilities</a:t>
            </a:r>
          </a:p>
          <a:p>
            <a:endParaRPr lang="en-US" dirty="0"/>
          </a:p>
        </p:txBody>
      </p:sp>
    </p:spTree>
    <p:extLst>
      <p:ext uri="{BB962C8B-B14F-4D97-AF65-F5344CB8AC3E}">
        <p14:creationId xmlns:p14="http://schemas.microsoft.com/office/powerpoint/2010/main" val="1416579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DAB65-988E-12E6-BE39-E1DB4E7A4943}"/>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Capability Assessment</a:t>
            </a:r>
            <a:endParaRPr lang="en-US" sz="3600" dirty="0"/>
          </a:p>
        </p:txBody>
      </p:sp>
      <p:sp>
        <p:nvSpPr>
          <p:cNvPr id="3" name="Content Placeholder 2">
            <a:extLst>
              <a:ext uri="{FF2B5EF4-FFF2-40B4-BE49-F238E27FC236}">
                <a16:creationId xmlns:a16="http://schemas.microsoft.com/office/drawing/2014/main" id="{C628C9EC-D992-1E52-FE8F-07827D5FEDC4}"/>
              </a:ext>
            </a:extLst>
          </p:cNvPr>
          <p:cNvSpPr>
            <a:spLocks noGrp="1"/>
          </p:cNvSpPr>
          <p:nvPr>
            <p:ph idx="1"/>
          </p:nvPr>
        </p:nvSpPr>
        <p:spPr/>
        <p:txBody>
          <a:bodyPr/>
          <a:lstStyle/>
          <a:p>
            <a:r>
              <a:rPr lang="en-US" dirty="0">
                <a:effectLst/>
                <a:latin typeface="Arial Narrow" panose="020B0604020202020204" pitchFamily="34" charset="0"/>
                <a:ea typeface="Calibri" panose="020F0502020204030204" pitchFamily="34" charset="0"/>
                <a:cs typeface="Times New Roman" panose="02020603050405020304" pitchFamily="18" charset="0"/>
              </a:rPr>
              <a:t>The purpose of conducting the capability assessment is to identify potential hazard mitigation opportunities available to the university and potential obstacles to implementing the hazard mitigation plan.  </a:t>
            </a:r>
            <a:r>
              <a:rPr lang="en-US"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rPr>
              <a:t>This assessment includes a comprehensive examination of the following capabilities:</a:t>
            </a:r>
            <a:endParaRPr lang="en-US" dirty="0">
              <a:effectLst/>
              <a:latin typeface="Arial Narrow" panose="020B060402020202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313928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DAB65-988E-12E6-BE39-E1DB4E7A4943}"/>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Capability Assessment: </a:t>
            </a:r>
            <a:r>
              <a:rPr lang="en-US" sz="3600" b="1" cap="small"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Administrative Capability</a:t>
            </a:r>
            <a:endParaRPr lang="en-US" sz="3600" dirty="0"/>
          </a:p>
        </p:txBody>
      </p:sp>
      <p:sp>
        <p:nvSpPr>
          <p:cNvPr id="3" name="Content Placeholder 2">
            <a:extLst>
              <a:ext uri="{FF2B5EF4-FFF2-40B4-BE49-F238E27FC236}">
                <a16:creationId xmlns:a16="http://schemas.microsoft.com/office/drawing/2014/main" id="{C628C9EC-D992-1E52-FE8F-07827D5FEDC4}"/>
              </a:ext>
            </a:extLst>
          </p:cNvPr>
          <p:cNvSpPr>
            <a:spLocks noGrp="1"/>
          </p:cNvSpPr>
          <p:nvPr>
            <p:ph idx="1"/>
          </p:nvPr>
        </p:nvSpPr>
        <p:spPr/>
        <p:txBody>
          <a:bodyPr>
            <a:normAutofit fontScale="92500"/>
          </a:bodyPr>
          <a:lstStyle/>
          <a:p>
            <a:pPr marL="342900" marR="0" lvl="0" indent="-342900" algn="just" fontAlgn="base">
              <a:spcBef>
                <a:spcPts val="600"/>
              </a:spcBef>
              <a:spcAft>
                <a:spcPts val="600"/>
              </a:spcAft>
              <a:buClr>
                <a:srgbClr val="000000"/>
              </a:buClr>
              <a:buSzPts val="1200"/>
              <a:buFont typeface="Wingdings" pitchFamily="2" charset="2"/>
              <a:buChar char=""/>
            </a:pPr>
            <a:r>
              <a:rPr lang="en-US" sz="2400" u="sng" strike="noStrike" dirty="0">
                <a:solidFill>
                  <a:srgbClr val="0E101A"/>
                </a:solidFill>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rPr>
              <a:t>Faculty and Staff: </a:t>
            </a:r>
            <a:r>
              <a:rPr lang="en-US" sz="2400" u="none" strike="noStrike" dirty="0">
                <a:solidFill>
                  <a:srgbClr val="0E101A"/>
                </a:solidFill>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rPr>
              <a:t> The key to a successful implementation of this mitigation plan is administrative advocacy and support throughout the university.  VCU's Planning Committee is comprised of representatives from across the university, including the University Health System.  In addition to these representatives, VCU has a wealth of expertise that could assist in implementing this plan.</a:t>
            </a:r>
            <a:endParaRPr lang="en-US" sz="2400" u="none" strike="noStrike" dirty="0">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endParaRPr>
          </a:p>
          <a:p>
            <a:pPr marL="342900" marR="0" lvl="0" indent="-342900" algn="just" fontAlgn="base">
              <a:spcBef>
                <a:spcPts val="600"/>
              </a:spcBef>
              <a:spcAft>
                <a:spcPts val="600"/>
              </a:spcAft>
              <a:buClr>
                <a:srgbClr val="000000"/>
              </a:buClr>
              <a:buSzPts val="1200"/>
              <a:buFont typeface="Wingdings" pitchFamily="2" charset="2"/>
              <a:buChar char=""/>
            </a:pPr>
            <a:r>
              <a:rPr lang="en-US" sz="2400" u="sng" strike="noStrike" dirty="0">
                <a:solidFill>
                  <a:srgbClr val="0E101A"/>
                </a:solidFill>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rPr>
              <a:t>Plan and Program Capability:</a:t>
            </a:r>
            <a:r>
              <a:rPr lang="en-US" sz="2400" b="1" u="sng" strike="noStrike" dirty="0">
                <a:solidFill>
                  <a:srgbClr val="0E101A"/>
                </a:solidFill>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rPr>
              <a:t>  </a:t>
            </a:r>
            <a:r>
              <a:rPr lang="en-US" sz="2400" u="none" strike="noStrike" dirty="0">
                <a:solidFill>
                  <a:srgbClr val="0E101A"/>
                </a:solidFill>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rPr>
              <a:t>VCU has a Crisis and Emergency Management Plan (CEMP) and a Continuity of Operations Plan (COOP) that are part of an overarching regional plan reviewed, updated, and exercised to train appropriate staff.  This HMP and the goals identified during the planning process, will support VCU in its successful implementation of mitigation strategies.</a:t>
            </a:r>
            <a:endParaRPr lang="en-US" sz="2400" u="none" strike="noStrike" dirty="0">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endParaRPr>
          </a:p>
          <a:p>
            <a:pPr marL="342900" marR="0" lvl="0" indent="-342900" algn="just" fontAlgn="base">
              <a:spcBef>
                <a:spcPts val="600"/>
              </a:spcBef>
              <a:spcAft>
                <a:spcPts val="600"/>
              </a:spcAft>
              <a:buClr>
                <a:srgbClr val="000000"/>
              </a:buClr>
              <a:buSzPts val="1200"/>
              <a:buFont typeface="Wingdings" pitchFamily="2" charset="2"/>
              <a:buChar char=""/>
            </a:pPr>
            <a:r>
              <a:rPr lang="en-US" sz="2400" u="none" strike="noStrike" dirty="0">
                <a:solidFill>
                  <a:srgbClr val="0E101A"/>
                </a:solidFill>
                <a:effectLst/>
                <a:uFill>
                  <a:solidFill>
                    <a:srgbClr val="000000"/>
                  </a:solidFill>
                </a:uFill>
                <a:latin typeface="Arial Narrow" panose="020B0604020202020204" pitchFamily="34" charset="0"/>
                <a:ea typeface="Calibri" panose="020F0502020204030204" pitchFamily="34" charset="0"/>
                <a:cs typeface="Times New Roman" panose="02020603050405020304" pitchFamily="18" charset="0"/>
              </a:rPr>
              <a:t>VCU can collaborate and coordinate hazard mitigation projects through local and state planning efforts such as the Richmond-Crater Regional Planning District Commission, Regional Hazard Mitigation Plan, and the Commonwealth of Virginia’s Hazard Mitigation Plan.</a:t>
            </a:r>
            <a:endParaRPr lang="en-US" sz="2400" u="none" strike="noStrike" dirty="0">
              <a:effectLst/>
              <a:uFill>
                <a:solidFill>
                  <a:srgbClr val="000000"/>
                </a:solidFill>
              </a:uFill>
              <a:latin typeface="Arial Narrow"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5133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DAB65-988E-12E6-BE39-E1DB4E7A4943}"/>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Capability Assessment: </a:t>
            </a:r>
            <a:r>
              <a:rPr lang="en-US" sz="3600" b="1" cap="small"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Fiscal Capability</a:t>
            </a:r>
            <a:endParaRPr lang="en-US" sz="3600" dirty="0"/>
          </a:p>
        </p:txBody>
      </p:sp>
      <p:sp>
        <p:nvSpPr>
          <p:cNvPr id="3" name="Content Placeholder 2">
            <a:extLst>
              <a:ext uri="{FF2B5EF4-FFF2-40B4-BE49-F238E27FC236}">
                <a16:creationId xmlns:a16="http://schemas.microsoft.com/office/drawing/2014/main" id="{C628C9EC-D992-1E52-FE8F-07827D5FEDC4}"/>
              </a:ext>
            </a:extLst>
          </p:cNvPr>
          <p:cNvSpPr>
            <a:spLocks noGrp="1"/>
          </p:cNvSpPr>
          <p:nvPr>
            <p:ph idx="1"/>
          </p:nvPr>
        </p:nvSpPr>
        <p:spPr/>
        <p:txBody>
          <a:bodyPr>
            <a:normAutofit/>
          </a:bodyPr>
          <a:lstStyle/>
          <a:p>
            <a:pPr marR="0" indent="0">
              <a:spcBef>
                <a:spcPts val="600"/>
              </a:spcBef>
              <a:spcAft>
                <a:spcPts val="600"/>
              </a:spcAft>
              <a:buNone/>
            </a:pPr>
            <a:r>
              <a:rPr lang="en-US" sz="20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The Office of Budget and Resource Analysis at VCU supports the university's budget planning and management by providing staff leadership and professional support services to all phases of State and internal budget development, review, analysis, implementation, monitoring, and reporting.  For fiscal year ending 2020:</a:t>
            </a:r>
            <a:endParaRPr lang="en-US" sz="2000" dirty="0">
              <a:effectLst/>
              <a:latin typeface="Arial Narrow" panose="020B0604020202020204" pitchFamily="34" charset="0"/>
              <a:ea typeface="Times New Roman" panose="02020603050405020304" pitchFamily="18" charset="0"/>
              <a:cs typeface="Times New Roman" panose="02020603050405020304" pitchFamily="18" charset="0"/>
            </a:endParaRPr>
          </a:p>
          <a:p>
            <a:pPr marL="1257300" lvl="2" indent="-342900" algn="just">
              <a:spcBef>
                <a:spcPts val="600"/>
              </a:spcBef>
              <a:spcAft>
                <a:spcPts val="600"/>
              </a:spcAft>
              <a:buFont typeface="Wingdings" pitchFamily="2" charset="2"/>
              <a:buChar char=""/>
              <a:tabLst>
                <a:tab pos="914400" algn="l"/>
              </a:tabLst>
            </a:pPr>
            <a:r>
              <a:rPr lang="en-US"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Total revenue and capital addition:  $5.1 billion</a:t>
            </a:r>
            <a:endParaRPr lang="en-US" dirty="0">
              <a:effectLst/>
              <a:latin typeface="Arial Narrow" panose="020B0604020202020204" pitchFamily="34" charset="0"/>
              <a:ea typeface="Times New Roman" panose="02020603050405020304" pitchFamily="18" charset="0"/>
              <a:cs typeface="Times New Roman" panose="02020603050405020304" pitchFamily="18" charset="0"/>
            </a:endParaRPr>
          </a:p>
          <a:p>
            <a:pPr marL="1257300" lvl="2" indent="-342900" algn="just">
              <a:spcBef>
                <a:spcPts val="600"/>
              </a:spcBef>
              <a:spcAft>
                <a:spcPts val="600"/>
              </a:spcAft>
              <a:buFont typeface="Wingdings" pitchFamily="2" charset="2"/>
              <a:buChar char=""/>
              <a:tabLst>
                <a:tab pos="914400" algn="l"/>
              </a:tabLst>
            </a:pPr>
            <a:r>
              <a:rPr lang="en-US"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Total expenditures: $4.92 billion</a:t>
            </a:r>
            <a:endParaRPr lang="en-US" dirty="0">
              <a:effectLst/>
              <a:latin typeface="Arial Narrow" panose="020B0604020202020204" pitchFamily="34" charset="0"/>
              <a:ea typeface="Times New Roman" panose="02020603050405020304" pitchFamily="18" charset="0"/>
              <a:cs typeface="Times New Roman" panose="02020603050405020304" pitchFamily="18" charset="0"/>
            </a:endParaRPr>
          </a:p>
          <a:p>
            <a:pPr marL="1257300" lvl="2" indent="-342900" algn="just">
              <a:spcBef>
                <a:spcPts val="600"/>
              </a:spcBef>
              <a:spcAft>
                <a:spcPts val="600"/>
              </a:spcAft>
              <a:buFont typeface="Wingdings" pitchFamily="2" charset="2"/>
              <a:buChar char=""/>
              <a:tabLst>
                <a:tab pos="914400" algn="l"/>
              </a:tabLst>
            </a:pPr>
            <a:r>
              <a:rPr lang="en-US"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Increase net assets: $155 million</a:t>
            </a:r>
            <a:endParaRPr lang="en-US" dirty="0">
              <a:effectLst/>
              <a:latin typeface="Arial Narrow" panose="020B0604020202020204" pitchFamily="34" charset="0"/>
              <a:ea typeface="Times New Roman" panose="02020603050405020304" pitchFamily="18" charset="0"/>
              <a:cs typeface="Times New Roman" panose="02020603050405020304" pitchFamily="18" charset="0"/>
            </a:endParaRPr>
          </a:p>
          <a:p>
            <a:pPr marL="1257300" lvl="2" indent="-342900" algn="just">
              <a:spcBef>
                <a:spcPts val="600"/>
              </a:spcBef>
              <a:spcAft>
                <a:spcPts val="600"/>
              </a:spcAft>
              <a:buFont typeface="Wingdings" pitchFamily="2" charset="2"/>
              <a:buChar char=""/>
              <a:tabLst>
                <a:tab pos="914400" algn="l"/>
              </a:tabLst>
            </a:pPr>
            <a:r>
              <a:rPr lang="en-US"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Foundation assets: $1.07 billion</a:t>
            </a:r>
            <a:endParaRPr lang="en-US" dirty="0">
              <a:effectLst/>
              <a:latin typeface="Arial Narrow" panose="020B0604020202020204" pitchFamily="34" charset="0"/>
              <a:ea typeface="Times New Roman" panose="02020603050405020304" pitchFamily="18" charset="0"/>
              <a:cs typeface="Times New Roman" panose="02020603050405020304" pitchFamily="18" charset="0"/>
            </a:endParaRPr>
          </a:p>
          <a:p>
            <a:pPr marL="1257300" lvl="2" indent="-342900" algn="just">
              <a:spcBef>
                <a:spcPts val="600"/>
              </a:spcBef>
              <a:spcAft>
                <a:spcPts val="600"/>
              </a:spcAft>
              <a:buFont typeface="Wingdings" pitchFamily="2" charset="2"/>
              <a:buChar char=""/>
              <a:tabLst>
                <a:tab pos="914400" algn="l"/>
              </a:tabLst>
            </a:pPr>
            <a:r>
              <a:rPr lang="en-US"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Foundation liabilities: $206 million</a:t>
            </a:r>
            <a:endParaRPr lang="en-US" dirty="0">
              <a:effectLst/>
              <a:latin typeface="Arial Narrow" panose="020B0604020202020204" pitchFamily="34" charset="0"/>
              <a:ea typeface="Times New Roman" panose="02020603050405020304" pitchFamily="18" charset="0"/>
              <a:cs typeface="Times New Roman" panose="02020603050405020304" pitchFamily="18" charset="0"/>
            </a:endParaRPr>
          </a:p>
          <a:p>
            <a:pPr marL="1257300" lvl="2" indent="-342900" algn="just">
              <a:spcBef>
                <a:spcPts val="600"/>
              </a:spcBef>
              <a:spcAft>
                <a:spcPts val="600"/>
              </a:spcAft>
              <a:buFont typeface="Wingdings" pitchFamily="2" charset="2"/>
              <a:buChar char=""/>
              <a:tabLst>
                <a:tab pos="914400" algn="l"/>
              </a:tabLst>
            </a:pPr>
            <a:r>
              <a:rPr lang="en-US"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Balance: $865 million</a:t>
            </a:r>
            <a:endParaRPr lang="en-US" dirty="0">
              <a:effectLst/>
              <a:latin typeface="Arial Narrow" panose="020B0604020202020204" pitchFamily="34" charset="0"/>
              <a:ea typeface="Times New Roman" panose="02020603050405020304" pitchFamily="18" charset="0"/>
              <a:cs typeface="Times New Roman" panose="02020603050405020304" pitchFamily="18" charset="0"/>
            </a:endParaRPr>
          </a:p>
          <a:p>
            <a:pPr marL="1257300" lvl="2" indent="-342900" algn="just">
              <a:spcBef>
                <a:spcPts val="600"/>
              </a:spcBef>
              <a:spcAft>
                <a:spcPts val="600"/>
              </a:spcAft>
              <a:buFont typeface="Wingdings" pitchFamily="2" charset="2"/>
              <a:buChar char=""/>
              <a:tabLst>
                <a:tab pos="914400" algn="l"/>
              </a:tabLst>
            </a:pPr>
            <a:r>
              <a:rPr lang="en-US"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Total pledges and cash received: 2. $80.370 billion</a:t>
            </a:r>
            <a:endParaRPr lang="en-US" sz="900" dirty="0">
              <a:effectLst/>
              <a:latin typeface="Arial Narrow"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835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DAB65-988E-12E6-BE39-E1DB4E7A4943}"/>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Capability Assessment: </a:t>
            </a:r>
            <a:r>
              <a:rPr lang="en-US" sz="3600" b="1" cap="small"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Regulatory Environment</a:t>
            </a:r>
            <a:endParaRPr lang="en-US" sz="3600" dirty="0"/>
          </a:p>
        </p:txBody>
      </p:sp>
      <p:sp>
        <p:nvSpPr>
          <p:cNvPr id="3" name="Content Placeholder 2">
            <a:extLst>
              <a:ext uri="{FF2B5EF4-FFF2-40B4-BE49-F238E27FC236}">
                <a16:creationId xmlns:a16="http://schemas.microsoft.com/office/drawing/2014/main" id="{C628C9EC-D992-1E52-FE8F-07827D5FEDC4}"/>
              </a:ext>
            </a:extLst>
          </p:cNvPr>
          <p:cNvSpPr>
            <a:spLocks noGrp="1"/>
          </p:cNvSpPr>
          <p:nvPr>
            <p:ph idx="1"/>
          </p:nvPr>
        </p:nvSpPr>
        <p:spPr/>
        <p:txBody>
          <a:bodyPr>
            <a:normAutofit/>
          </a:bodyPr>
          <a:lstStyle/>
          <a:p>
            <a:pPr marL="457200" marR="0" algn="just">
              <a:spcBef>
                <a:spcPts val="600"/>
              </a:spcBef>
              <a:spcAft>
                <a:spcPts val="600"/>
              </a:spcAft>
            </a:pPr>
            <a:r>
              <a:rPr lang="en-US" sz="24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Richmond implements floodplain management regulations using floodplain districts in its zoning code.  The zoning regulations require that development shall not be permitted within any floodplain district except in strict compliance with the applicable sections of the Virginia Uniform Statewide Building Code.  Existing structures and uses within a floodway district are not expanded or enlarged unless the effect of proposed expansion or enlargement on flood heights is fully offset by accompanying improvements.</a:t>
            </a:r>
            <a:endParaRPr lang="en-US" sz="2400" dirty="0">
              <a:effectLst/>
              <a:latin typeface="Arial Narrow"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5559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DAB65-988E-12E6-BE39-E1DB4E7A4943}"/>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Capability Assessment: </a:t>
            </a:r>
            <a:r>
              <a:rPr lang="en-US" sz="3600" b="1" cap="small"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Building Codes</a:t>
            </a:r>
            <a:endParaRPr lang="en-US" sz="3600" dirty="0"/>
          </a:p>
        </p:txBody>
      </p:sp>
      <p:sp>
        <p:nvSpPr>
          <p:cNvPr id="3" name="Content Placeholder 2">
            <a:extLst>
              <a:ext uri="{FF2B5EF4-FFF2-40B4-BE49-F238E27FC236}">
                <a16:creationId xmlns:a16="http://schemas.microsoft.com/office/drawing/2014/main" id="{C628C9EC-D992-1E52-FE8F-07827D5FEDC4}"/>
              </a:ext>
            </a:extLst>
          </p:cNvPr>
          <p:cNvSpPr>
            <a:spLocks noGrp="1"/>
          </p:cNvSpPr>
          <p:nvPr>
            <p:ph idx="1"/>
          </p:nvPr>
        </p:nvSpPr>
        <p:spPr/>
        <p:txBody>
          <a:bodyPr>
            <a:normAutofit/>
          </a:bodyPr>
          <a:lstStyle/>
          <a:p>
            <a:pPr marL="457200" marR="0" algn="just">
              <a:spcBef>
                <a:spcPts val="600"/>
              </a:spcBef>
              <a:spcAft>
                <a:spcPts val="600"/>
              </a:spcAft>
            </a:pPr>
            <a:r>
              <a:rPr lang="en-US"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Building codes are enforced by the applicable Authority Having Jurisdiction (AHJ). For buildings on property owned by the Commonwealth of Virginia, the Division of Engineering and Buildings (DEB) through the Department of General Services (DGS).  In addition, VCU has some delegated authority to permit "small" projects internally.  For buildings on property owned by private owners (i.e., Real Estate Foundations), the AHJ is a factor in the facility's location in the City of Richmond.</a:t>
            </a:r>
            <a:endParaRPr lang="en-US" dirty="0">
              <a:effectLst/>
              <a:latin typeface="Arial Narrow"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1395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DAB65-988E-12E6-BE39-E1DB4E7A4943}"/>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Capability Assessment: </a:t>
            </a:r>
            <a:r>
              <a:rPr lang="en-US" sz="3600" b="1" cap="small"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Community and Stakeholder Involvement</a:t>
            </a:r>
            <a:endParaRPr lang="en-US" sz="3600" dirty="0"/>
          </a:p>
        </p:txBody>
      </p:sp>
      <p:sp>
        <p:nvSpPr>
          <p:cNvPr id="3" name="Content Placeholder 2">
            <a:extLst>
              <a:ext uri="{FF2B5EF4-FFF2-40B4-BE49-F238E27FC236}">
                <a16:creationId xmlns:a16="http://schemas.microsoft.com/office/drawing/2014/main" id="{C628C9EC-D992-1E52-FE8F-07827D5FEDC4}"/>
              </a:ext>
            </a:extLst>
          </p:cNvPr>
          <p:cNvSpPr>
            <a:spLocks noGrp="1"/>
          </p:cNvSpPr>
          <p:nvPr>
            <p:ph idx="1"/>
          </p:nvPr>
        </p:nvSpPr>
        <p:spPr/>
        <p:txBody>
          <a:bodyPr>
            <a:normAutofit/>
          </a:bodyPr>
          <a:lstStyle/>
          <a:p>
            <a:pPr marL="457200" marR="0" algn="just">
              <a:spcBef>
                <a:spcPts val="600"/>
              </a:spcBef>
              <a:spcAft>
                <a:spcPts val="600"/>
              </a:spcAft>
            </a:pPr>
            <a:r>
              <a:rPr lang="en-US"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VCU's economic impact will extend with implementing the master-site plan that details capital expansion into undeveloped areas near the campuses.  In addition, the ONE VCU Plan has established architectural guidelines for future construction, developed in collaboration with the surrounding community.</a:t>
            </a:r>
            <a:endParaRPr lang="en-US" dirty="0">
              <a:effectLst/>
              <a:latin typeface="Arial Narrow"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743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DAB65-988E-12E6-BE39-E1DB4E7A4943}"/>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Capability Assessment: </a:t>
            </a:r>
            <a:r>
              <a:rPr lang="en-US" sz="3600" b="1" cap="small"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The Code of Virginia</a:t>
            </a:r>
            <a:endParaRPr lang="en-US" sz="3600" dirty="0"/>
          </a:p>
        </p:txBody>
      </p:sp>
      <p:sp>
        <p:nvSpPr>
          <p:cNvPr id="3" name="Content Placeholder 2">
            <a:extLst>
              <a:ext uri="{FF2B5EF4-FFF2-40B4-BE49-F238E27FC236}">
                <a16:creationId xmlns:a16="http://schemas.microsoft.com/office/drawing/2014/main" id="{C628C9EC-D992-1E52-FE8F-07827D5FEDC4}"/>
              </a:ext>
            </a:extLst>
          </p:cNvPr>
          <p:cNvSpPr>
            <a:spLocks noGrp="1"/>
          </p:cNvSpPr>
          <p:nvPr>
            <p:ph idx="1"/>
          </p:nvPr>
        </p:nvSpPr>
        <p:spPr/>
        <p:txBody>
          <a:bodyPr>
            <a:normAutofit lnSpcReduction="10000"/>
          </a:bodyPr>
          <a:lstStyle/>
          <a:p>
            <a:pPr marL="457200" marR="0" algn="just">
              <a:spcBef>
                <a:spcPts val="600"/>
              </a:spcBef>
              <a:spcAft>
                <a:spcPts val="600"/>
              </a:spcAft>
            </a:pPr>
            <a:r>
              <a:rPr lang="en-US" sz="24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Chapter 3.2 (Emergency Services and Disaster Law) of the Code of Virginia outlines the State's emergency management authorities and provides a broad outline of state agencies and local government's power, duties, and responsibilities.</a:t>
            </a:r>
            <a:endParaRPr lang="en-US" sz="2400" dirty="0">
              <a:effectLst/>
              <a:latin typeface="Arial Narrow" panose="020B0604020202020204" pitchFamily="34" charset="0"/>
              <a:ea typeface="Times New Roman" panose="02020603050405020304" pitchFamily="18" charset="0"/>
              <a:cs typeface="Times New Roman" panose="02020603050405020304" pitchFamily="18" charset="0"/>
            </a:endParaRPr>
          </a:p>
          <a:p>
            <a:pPr marL="457200" marR="0" algn="just">
              <a:spcBef>
                <a:spcPts val="600"/>
              </a:spcBef>
              <a:spcAft>
                <a:spcPts val="600"/>
              </a:spcAft>
            </a:pPr>
            <a:r>
              <a:rPr lang="en-US" sz="24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The Code outlines the various responsibilities of the Virginia Department of Emergency Management (VDEM), which include providing guidance and assistance to state agencies in developing emergency management and continuity of operations (COOP) plans (§ 44-146.18.B.7).  In addition, the department is obligated to consult with the State Council of Higher Education for Virginia in the development and revision of a model institutional crisis and emergency management plan (§ 44-146.18.B.12). </a:t>
            </a:r>
            <a:endParaRPr lang="en-US" sz="2400" dirty="0">
              <a:effectLst/>
              <a:latin typeface="Arial Narrow" panose="020B0604020202020204" pitchFamily="34" charset="0"/>
              <a:ea typeface="Times New Roman" panose="02020603050405020304" pitchFamily="18" charset="0"/>
              <a:cs typeface="Times New Roman" panose="02020603050405020304" pitchFamily="18" charset="0"/>
            </a:endParaRPr>
          </a:p>
          <a:p>
            <a:pPr marL="457200" marR="0" algn="just">
              <a:spcBef>
                <a:spcPts val="600"/>
              </a:spcBef>
              <a:spcAft>
                <a:spcPts val="600"/>
              </a:spcAft>
            </a:pPr>
            <a:r>
              <a:rPr lang="en-US" sz="24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Under the Code, the Governor has the authority to expend funds to assist state agencies and local governments in meeting the financial obligations of an incident.  However, the Governor exercises this authority under his discretion, and it can only be executed if the Governor has issued a Declaration of Emergency (§ 44-146.28).</a:t>
            </a:r>
            <a:endParaRPr lang="en-US" sz="2400" dirty="0">
              <a:effectLst/>
              <a:latin typeface="Arial Narrow"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0349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01FE6-410B-8559-B7B6-FB1EE4DFF35F}"/>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Purpose of the Plan</a:t>
            </a:r>
            <a:endParaRPr lang="en-US" sz="3600" b="1" dirty="0">
              <a:latin typeface="Arial Narrow" panose="020B0604020202020204" pitchFamily="34" charset="0"/>
              <a:cs typeface="Arial Narrow" panose="020B0604020202020204" pitchFamily="34" charset="0"/>
            </a:endParaRPr>
          </a:p>
        </p:txBody>
      </p:sp>
      <p:sp>
        <p:nvSpPr>
          <p:cNvPr id="3" name="Content Placeholder 2">
            <a:extLst>
              <a:ext uri="{FF2B5EF4-FFF2-40B4-BE49-F238E27FC236}">
                <a16:creationId xmlns:a16="http://schemas.microsoft.com/office/drawing/2014/main" id="{7960C54B-CE42-7D35-96DA-2EE5027F35BB}"/>
              </a:ext>
            </a:extLst>
          </p:cNvPr>
          <p:cNvSpPr>
            <a:spLocks noGrp="1"/>
          </p:cNvSpPr>
          <p:nvPr>
            <p:ph idx="1"/>
          </p:nvPr>
        </p:nvSpPr>
        <p:spPr>
          <a:xfrm>
            <a:off x="838200" y="1825625"/>
            <a:ext cx="10515600" cy="2883009"/>
          </a:xfrm>
        </p:spPr>
        <p:txBody>
          <a:bodyPr>
            <a:normAutofit/>
          </a:bodyPr>
          <a:lstStyle/>
          <a:p>
            <a:pPr marL="0" indent="0">
              <a:buNone/>
            </a:pPr>
            <a:r>
              <a:rPr lang="en-US" sz="2400" dirty="0">
                <a:effectLst/>
                <a:latin typeface="Arial Narrow" panose="020B0604020202020204" pitchFamily="34" charset="0"/>
                <a:ea typeface="Calibri" panose="020F0502020204030204" pitchFamily="34" charset="0"/>
                <a:cs typeface="Times New Roman" panose="02020603050405020304" pitchFamily="18" charset="0"/>
              </a:rPr>
              <a:t>This plan represents the continual initiative-taking steps taken by Virginia Commonwealth University (VCU) to lessen the impact of disasters by avoiding future losses and disruptions.  The VCU Hazard Mitigation Plan (HMP) identifies the natural, human-caused, and technological threats and hazards that may affect VCU.  It also assesses the vulnerability of campus buildings, property, and personnel to said hazards.  Mitigation strategies were developed, and priorities were established to address the vulnerabilities identified in this plan.  This plan also includes assessing VCU’s existing capabilities to implement a hazard mitigation plan and concludes with implementation and maintenance procedures.</a:t>
            </a:r>
          </a:p>
        </p:txBody>
      </p:sp>
    </p:spTree>
    <p:extLst>
      <p:ext uri="{BB962C8B-B14F-4D97-AF65-F5344CB8AC3E}">
        <p14:creationId xmlns:p14="http://schemas.microsoft.com/office/powerpoint/2010/main" val="30993497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EC314-DC9C-71A3-0088-B78401B68EBF}"/>
              </a:ext>
            </a:extLst>
          </p:cNvPr>
          <p:cNvSpPr>
            <a:spLocks noGrp="1"/>
          </p:cNvSpPr>
          <p:nvPr>
            <p:ph type="title"/>
          </p:nvPr>
        </p:nvSpPr>
        <p:spPr/>
        <p:txBody>
          <a:bodyPr>
            <a:normAutofit/>
          </a:bodyPr>
          <a:lstStyle/>
          <a:p>
            <a:pPr marL="0" marR="0">
              <a:spcBef>
                <a:spcPts val="600"/>
              </a:spcBef>
              <a:spcAft>
                <a:spcPts val="600"/>
              </a:spcAft>
            </a:pPr>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High Priority Strategies</a:t>
            </a:r>
          </a:p>
        </p:txBody>
      </p:sp>
      <p:sp>
        <p:nvSpPr>
          <p:cNvPr id="3" name="Content Placeholder 2">
            <a:extLst>
              <a:ext uri="{FF2B5EF4-FFF2-40B4-BE49-F238E27FC236}">
                <a16:creationId xmlns:a16="http://schemas.microsoft.com/office/drawing/2014/main" id="{852DE4FF-E9FE-469B-89CD-CF6F50E0776A}"/>
              </a:ext>
            </a:extLst>
          </p:cNvPr>
          <p:cNvSpPr>
            <a:spLocks noGrp="1"/>
          </p:cNvSpPr>
          <p:nvPr>
            <p:ph idx="1"/>
          </p:nvPr>
        </p:nvSpPr>
        <p:spPr>
          <a:xfrm>
            <a:off x="838200" y="1690688"/>
            <a:ext cx="10515600" cy="4802187"/>
          </a:xfrm>
        </p:spPr>
        <p:txBody>
          <a:bodyPr>
            <a:normAutofit lnSpcReduction="10000"/>
          </a:bodyPr>
          <a:lstStyle/>
          <a:p>
            <a:pPr marL="342900" marR="0" lvl="0" indent="-342900" algn="just">
              <a:spcBef>
                <a:spcPts val="600"/>
              </a:spcBef>
              <a:spcAft>
                <a:spcPts val="600"/>
              </a:spcAft>
              <a:buFont typeface="+mj-lt"/>
              <a:buAutoNum type="arabicPeriod"/>
              <a:tabLst>
                <a:tab pos="457200" algn="l"/>
              </a:tabLst>
            </a:pPr>
            <a:r>
              <a:rPr lang="en-US" sz="20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During high-profile events, identify and implement mitigation measures for at-risk sites and employ additional measures (e.g., screening of individuals, vehicles, restriction of specific areas, and physical barriers to restrict vehicle access on campus or nearby streets).</a:t>
            </a:r>
            <a:endParaRPr lang="en-US" sz="2000"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endParaRPr>
          </a:p>
          <a:p>
            <a:pPr marL="342900" marR="0" lvl="0" indent="-342900" algn="just">
              <a:spcBef>
                <a:spcPts val="600"/>
              </a:spcBef>
              <a:spcAft>
                <a:spcPts val="600"/>
              </a:spcAft>
              <a:buFont typeface="+mj-lt"/>
              <a:buAutoNum type="arabicPeriod"/>
              <a:tabLst>
                <a:tab pos="457200" algn="l"/>
              </a:tabLst>
            </a:pPr>
            <a:r>
              <a:rPr lang="en-US" sz="20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Enhance business continuity plans for critical VCU business, financial, and other vital operations to allow them to resume normal operations as quickly as possible.</a:t>
            </a:r>
            <a:endParaRPr lang="en-US" sz="2000"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endParaRPr>
          </a:p>
          <a:p>
            <a:pPr marL="342900" marR="0" lvl="0" indent="-342900" algn="just">
              <a:spcBef>
                <a:spcPts val="600"/>
              </a:spcBef>
              <a:spcAft>
                <a:spcPts val="600"/>
              </a:spcAft>
              <a:buFont typeface="+mj-lt"/>
              <a:buAutoNum type="arabicPeriod"/>
              <a:tabLst>
                <a:tab pos="457200" algn="l"/>
              </a:tabLst>
            </a:pPr>
            <a:r>
              <a:rPr lang="en-US" sz="20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Implement appropriate centralized access control systems for VCU.</a:t>
            </a:r>
            <a:endParaRPr lang="en-US" sz="2000"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endParaRPr>
          </a:p>
          <a:p>
            <a:pPr marL="342900" marR="0" lvl="0" indent="-342900" algn="just">
              <a:spcBef>
                <a:spcPts val="600"/>
              </a:spcBef>
              <a:spcAft>
                <a:spcPts val="600"/>
              </a:spcAft>
              <a:buFont typeface="+mj-lt"/>
              <a:buAutoNum type="arabicPeriod"/>
              <a:tabLst>
                <a:tab pos="457200" algn="l"/>
              </a:tabLst>
            </a:pPr>
            <a:r>
              <a:rPr lang="en-US" sz="20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Identify unique and valuable contents that include hazardous materials, records, research data, collections, and specimens.  Develop and implement safety protocols.</a:t>
            </a:r>
            <a:endParaRPr lang="en-US" sz="2000"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endParaRPr>
          </a:p>
          <a:p>
            <a:pPr marL="342900" marR="0" lvl="0" indent="-342900" algn="just">
              <a:spcBef>
                <a:spcPts val="600"/>
              </a:spcBef>
              <a:spcAft>
                <a:spcPts val="600"/>
              </a:spcAft>
              <a:buFont typeface="+mj-lt"/>
              <a:buAutoNum type="arabicPeriod"/>
              <a:tabLst>
                <a:tab pos="457200" algn="l"/>
              </a:tabLst>
            </a:pPr>
            <a:r>
              <a:rPr lang="en-US" sz="20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Create a chemical/biological materials and animal research inventory.  Develop and implement safety protocols.</a:t>
            </a:r>
            <a:endParaRPr lang="en-US" sz="2000"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endParaRPr>
          </a:p>
          <a:p>
            <a:pPr marL="342900" marR="0" lvl="0" indent="-342900" algn="just">
              <a:spcBef>
                <a:spcPts val="600"/>
              </a:spcBef>
              <a:spcAft>
                <a:spcPts val="600"/>
              </a:spcAft>
              <a:buFont typeface="+mj-lt"/>
              <a:buAutoNum type="arabicPeriod"/>
              <a:tabLst>
                <a:tab pos="457200" algn="l"/>
              </a:tabLst>
            </a:pPr>
            <a:r>
              <a:rPr lang="en-US" sz="20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Conduct campus-wide assessment of generator needs and capacities for existing buildings. </a:t>
            </a:r>
            <a:endParaRPr lang="en-US" sz="2000"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endParaRPr>
          </a:p>
          <a:p>
            <a:pPr marL="342900" marR="0" lvl="0" indent="-342900" algn="just">
              <a:spcBef>
                <a:spcPts val="600"/>
              </a:spcBef>
              <a:spcAft>
                <a:spcPts val="600"/>
              </a:spcAft>
              <a:buFont typeface="+mj-lt"/>
              <a:buAutoNum type="arabicPeriod"/>
              <a:tabLst>
                <a:tab pos="457200" algn="l"/>
              </a:tabLst>
            </a:pPr>
            <a:r>
              <a:rPr lang="en-US" sz="20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Determine needed service levels for operations (i.e., fuel, filters, parts).</a:t>
            </a:r>
            <a:endParaRPr lang="en-US" sz="2000" dirty="0">
              <a:solidFill>
                <a:srgbClr val="0E101A"/>
              </a:solidFill>
              <a:latin typeface="Arial Narrow" panose="020B0604020202020204" pitchFamily="34" charset="0"/>
              <a:ea typeface="Times New Roman" panose="02020603050405020304" pitchFamily="18" charset="0"/>
              <a:cs typeface="Times New Roman" panose="02020603050405020304" pitchFamily="18" charset="0"/>
            </a:endParaRPr>
          </a:p>
          <a:p>
            <a:pPr marL="342900" marR="0" lvl="0" indent="-342900" algn="just">
              <a:spcBef>
                <a:spcPts val="600"/>
              </a:spcBef>
              <a:spcAft>
                <a:spcPts val="600"/>
              </a:spcAft>
              <a:buFont typeface="+mj-lt"/>
              <a:buAutoNum type="arabicPeriod"/>
              <a:tabLst>
                <a:tab pos="457200" algn="l"/>
              </a:tabLst>
            </a:pPr>
            <a:r>
              <a:rPr lang="en-US" sz="20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Create a safety orientation and awareness program on natural and human-caused hazards for all incoming students, faculty, and staff.</a:t>
            </a:r>
          </a:p>
        </p:txBody>
      </p:sp>
    </p:spTree>
    <p:extLst>
      <p:ext uri="{BB962C8B-B14F-4D97-AF65-F5344CB8AC3E}">
        <p14:creationId xmlns:p14="http://schemas.microsoft.com/office/powerpoint/2010/main" val="733643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14B4A-7868-70D0-27E0-4DB10B93717A}"/>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Mitigation Goals</a:t>
            </a:r>
            <a:endParaRPr lang="en-US" sz="3600" dirty="0"/>
          </a:p>
        </p:txBody>
      </p:sp>
      <p:sp>
        <p:nvSpPr>
          <p:cNvPr id="3" name="Content Placeholder 2">
            <a:extLst>
              <a:ext uri="{FF2B5EF4-FFF2-40B4-BE49-F238E27FC236}">
                <a16:creationId xmlns:a16="http://schemas.microsoft.com/office/drawing/2014/main" id="{9A983136-D38E-F88F-90A9-FB03A6C21015}"/>
              </a:ext>
            </a:extLst>
          </p:cNvPr>
          <p:cNvSpPr>
            <a:spLocks noGrp="1"/>
          </p:cNvSpPr>
          <p:nvPr>
            <p:ph idx="1"/>
          </p:nvPr>
        </p:nvSpPr>
        <p:spPr/>
        <p:txBody>
          <a:bodyPr/>
          <a:lstStyle/>
          <a:p>
            <a:pPr marL="0" marR="0" algn="just">
              <a:spcBef>
                <a:spcPts val="600"/>
              </a:spcBef>
              <a:spcAft>
                <a:spcPts val="600"/>
              </a:spcAft>
            </a:pPr>
            <a:r>
              <a:rPr lang="en-US"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The Hazard Mitigation Planning Committee established the following goals:</a:t>
            </a:r>
            <a:endParaRPr lang="en-US" dirty="0">
              <a:effectLst/>
              <a:latin typeface="Arial Narrow" panose="020B0604020202020204" pitchFamily="34" charset="0"/>
              <a:ea typeface="Calibri" panose="020F0502020204030204" pitchFamily="34" charset="0"/>
              <a:cs typeface="Times New Roman" panose="02020603050405020304" pitchFamily="18" charset="0"/>
            </a:endParaRPr>
          </a:p>
          <a:p>
            <a:pPr marL="800100" lvl="1" indent="-342900" algn="just">
              <a:spcBef>
                <a:spcPts val="600"/>
              </a:spcBef>
              <a:spcAft>
                <a:spcPts val="600"/>
              </a:spcAft>
              <a:buFont typeface="+mj-lt"/>
              <a:buAutoNum type="arabicPeriod"/>
              <a:tabLst>
                <a:tab pos="457200" algn="l"/>
              </a:tabLst>
            </a:pPr>
            <a:r>
              <a:rPr lang="en-US" sz="2000" dirty="0">
                <a:effectLst/>
                <a:latin typeface="Arial Narrow" panose="020B0604020202020204" pitchFamily="34" charset="0"/>
                <a:ea typeface="Calibri" panose="020F0502020204030204" pitchFamily="34" charset="0"/>
                <a:cs typeface="Arial" panose="020B0604020202020204" pitchFamily="34" charset="0"/>
              </a:rPr>
              <a:t>Minimize Loss of Life and Injury</a:t>
            </a:r>
          </a:p>
          <a:p>
            <a:pPr marL="800100" lvl="1" indent="-342900" algn="just">
              <a:spcBef>
                <a:spcPts val="600"/>
              </a:spcBef>
              <a:spcAft>
                <a:spcPts val="600"/>
              </a:spcAft>
              <a:buFont typeface="+mj-lt"/>
              <a:buAutoNum type="arabicPeriod"/>
              <a:tabLst>
                <a:tab pos="457200" algn="l"/>
              </a:tabLst>
            </a:pPr>
            <a:r>
              <a:rPr lang="en-US" sz="2000" dirty="0">
                <a:effectLst/>
                <a:latin typeface="Arial Narrow" panose="020B0604020202020204" pitchFamily="34" charset="0"/>
                <a:ea typeface="Calibri" panose="020F0502020204030204" pitchFamily="34" charset="0"/>
                <a:cs typeface="Arial" panose="020B0604020202020204" pitchFamily="34" charset="0"/>
              </a:rPr>
              <a:t>Minimize and Prevent Damage to VCU Assets</a:t>
            </a:r>
          </a:p>
          <a:p>
            <a:pPr marL="800100" lvl="1" indent="-342900" algn="just">
              <a:spcBef>
                <a:spcPts val="600"/>
              </a:spcBef>
              <a:spcAft>
                <a:spcPts val="600"/>
              </a:spcAft>
              <a:buFont typeface="+mj-lt"/>
              <a:buAutoNum type="arabicPeriod"/>
              <a:tabLst>
                <a:tab pos="457200" algn="l"/>
              </a:tabLst>
            </a:pPr>
            <a:r>
              <a:rPr lang="en-US" sz="2000" dirty="0">
                <a:effectLst/>
                <a:latin typeface="Arial Narrow" panose="020B0604020202020204" pitchFamily="34" charset="0"/>
                <a:ea typeface="Calibri" panose="020F0502020204030204" pitchFamily="34" charset="0"/>
                <a:cs typeface="Arial" panose="020B0604020202020204" pitchFamily="34" charset="0"/>
              </a:rPr>
              <a:t>Minimize Disruption to Campus Functions</a:t>
            </a:r>
          </a:p>
          <a:p>
            <a:pPr marL="800100" lvl="1" indent="-342900" algn="just">
              <a:spcBef>
                <a:spcPts val="600"/>
              </a:spcBef>
              <a:spcAft>
                <a:spcPts val="600"/>
              </a:spcAft>
              <a:buFont typeface="+mj-lt"/>
              <a:buAutoNum type="arabicPeriod"/>
              <a:tabLst>
                <a:tab pos="457200" algn="l"/>
              </a:tabLst>
            </a:pPr>
            <a:r>
              <a:rPr lang="en-US" sz="2000" dirty="0">
                <a:effectLst/>
                <a:latin typeface="Arial Narrow" panose="020B0604020202020204" pitchFamily="34" charset="0"/>
                <a:ea typeface="Calibri" panose="020F0502020204030204" pitchFamily="34" charset="0"/>
                <a:cs typeface="Arial" panose="020B0604020202020204" pitchFamily="34" charset="0"/>
              </a:rPr>
              <a:t>Protect Research Resources</a:t>
            </a:r>
          </a:p>
          <a:p>
            <a:pPr marL="800100" lvl="1" indent="-342900" algn="just">
              <a:spcBef>
                <a:spcPts val="600"/>
              </a:spcBef>
              <a:spcAft>
                <a:spcPts val="600"/>
              </a:spcAft>
              <a:buFont typeface="+mj-lt"/>
              <a:buAutoNum type="arabicPeriod"/>
              <a:tabLst>
                <a:tab pos="457200" algn="l"/>
              </a:tabLst>
            </a:pPr>
            <a:r>
              <a:rPr lang="en-US" sz="2000" dirty="0">
                <a:effectLst/>
                <a:latin typeface="Arial Narrow" panose="020B0604020202020204" pitchFamily="34" charset="0"/>
                <a:ea typeface="Calibri" panose="020F0502020204030204" pitchFamily="34" charset="0"/>
                <a:cs typeface="Arial" panose="020B0604020202020204" pitchFamily="34" charset="0"/>
              </a:rPr>
              <a:t>Protect Economic Resources</a:t>
            </a:r>
          </a:p>
          <a:p>
            <a:pPr marL="800100" lvl="1" indent="-342900" algn="just">
              <a:spcBef>
                <a:spcPts val="600"/>
              </a:spcBef>
              <a:spcAft>
                <a:spcPts val="600"/>
              </a:spcAft>
              <a:buFont typeface="+mj-lt"/>
              <a:buAutoNum type="arabicPeriod"/>
              <a:tabLst>
                <a:tab pos="457200" algn="l"/>
              </a:tabLst>
            </a:pPr>
            <a:r>
              <a:rPr lang="en-US" sz="2000" dirty="0">
                <a:effectLst/>
                <a:latin typeface="Arial Narrow" panose="020B0604020202020204" pitchFamily="34" charset="0"/>
                <a:ea typeface="Calibri" panose="020F0502020204030204" pitchFamily="34" charset="0"/>
                <a:cs typeface="Arial" panose="020B0604020202020204" pitchFamily="34" charset="0"/>
              </a:rPr>
              <a:t>Increase Education, Training, Outreach, and Awareness</a:t>
            </a:r>
          </a:p>
          <a:p>
            <a:pPr marL="800100" lvl="1" indent="-342900" algn="just">
              <a:spcBef>
                <a:spcPts val="600"/>
              </a:spcBef>
              <a:spcAft>
                <a:spcPts val="600"/>
              </a:spcAft>
              <a:buFont typeface="+mj-lt"/>
              <a:buAutoNum type="arabicPeriod"/>
              <a:tabLst>
                <a:tab pos="457200" algn="l"/>
              </a:tabLst>
            </a:pPr>
            <a:r>
              <a:rPr lang="en-US" sz="2000" dirty="0">
                <a:effectLst/>
                <a:latin typeface="Arial Narrow" panose="020B0604020202020204" pitchFamily="34" charset="0"/>
                <a:ea typeface="Calibri" panose="020F0502020204030204" pitchFamily="34" charset="0"/>
                <a:cs typeface="Arial" panose="020B0604020202020204" pitchFamily="34" charset="0"/>
              </a:rPr>
              <a:t>Maintain Public Confidence  </a:t>
            </a:r>
          </a:p>
          <a:p>
            <a:pPr marL="800100" lvl="1" indent="-342900" algn="just">
              <a:spcBef>
                <a:spcPts val="600"/>
              </a:spcBef>
              <a:spcAft>
                <a:spcPts val="600"/>
              </a:spcAft>
              <a:buFont typeface="+mj-lt"/>
              <a:buAutoNum type="arabicPeriod"/>
              <a:tabLst>
                <a:tab pos="457200" algn="l"/>
              </a:tabLst>
            </a:pPr>
            <a:r>
              <a:rPr lang="en-US" sz="2000" dirty="0">
                <a:effectLst/>
                <a:latin typeface="Arial Narrow" panose="020B0604020202020204" pitchFamily="34" charset="0"/>
                <a:ea typeface="Calibri" panose="020F0502020204030204" pitchFamily="34" charset="0"/>
                <a:cs typeface="Arial" panose="020B0604020202020204" pitchFamily="34" charset="0"/>
              </a:rPr>
              <a:t>Coordinate with Surrounding Communities</a:t>
            </a:r>
          </a:p>
          <a:p>
            <a:endParaRPr lang="en-US" dirty="0"/>
          </a:p>
        </p:txBody>
      </p:sp>
    </p:spTree>
    <p:extLst>
      <p:ext uri="{BB962C8B-B14F-4D97-AF65-F5344CB8AC3E}">
        <p14:creationId xmlns:p14="http://schemas.microsoft.com/office/powerpoint/2010/main" val="1776931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CFDF1-8BCA-AF48-D008-2B561DE65F78}"/>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Mitigation prioritization</a:t>
            </a:r>
            <a:endParaRPr lang="en-US" sz="3600" dirty="0"/>
          </a:p>
        </p:txBody>
      </p:sp>
      <p:sp>
        <p:nvSpPr>
          <p:cNvPr id="3" name="Content Placeholder 2">
            <a:extLst>
              <a:ext uri="{FF2B5EF4-FFF2-40B4-BE49-F238E27FC236}">
                <a16:creationId xmlns:a16="http://schemas.microsoft.com/office/drawing/2014/main" id="{9B1D3D93-6964-2600-2340-1B4533743D87}"/>
              </a:ext>
            </a:extLst>
          </p:cNvPr>
          <p:cNvSpPr>
            <a:spLocks noGrp="1"/>
          </p:cNvSpPr>
          <p:nvPr>
            <p:ph idx="1"/>
          </p:nvPr>
        </p:nvSpPr>
        <p:spPr/>
        <p:txBody>
          <a:bodyPr/>
          <a:lstStyle/>
          <a:p>
            <a:pPr marL="0" indent="0">
              <a:buNone/>
            </a:pPr>
            <a:r>
              <a:rPr lang="en-US" sz="2400" dirty="0">
                <a:effectLst/>
                <a:latin typeface="Arial Narrow" panose="020B0604020202020204" pitchFamily="34" charset="0"/>
                <a:ea typeface="Calibri" panose="020F0502020204030204" pitchFamily="34" charset="0"/>
                <a:cs typeface="Times New Roman" panose="02020603050405020304" pitchFamily="18" charset="0"/>
              </a:rPr>
              <a:t>The Hazard Mitigation Planning Committee used the STAPLE/E (Social, Technical, Administrative, Political, Legal, Economic, and Environmental) criteria to select and prioritize the most appropriate mitigation and adaptation alternatives.  This methodology requires that social, technical, administrative, political, legal, economic, and environmental elements be considered when reviewing potential actions for VCU to undertake.  This process was used to help ensure that the most equitable and feasible actions would be undertaken based on university’s capabilities. </a:t>
            </a:r>
          </a:p>
          <a:p>
            <a:pPr marL="0" indent="0">
              <a:buNone/>
            </a:pPr>
            <a:endParaRPr lang="en-US" dirty="0"/>
          </a:p>
        </p:txBody>
      </p:sp>
    </p:spTree>
    <p:extLst>
      <p:ext uri="{BB962C8B-B14F-4D97-AF65-F5344CB8AC3E}">
        <p14:creationId xmlns:p14="http://schemas.microsoft.com/office/powerpoint/2010/main" val="33016380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D374F-223F-D9D5-471E-F433020AD70A}"/>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Mitigation projects</a:t>
            </a:r>
            <a:endParaRPr lang="en-US" sz="3600" dirty="0"/>
          </a:p>
        </p:txBody>
      </p:sp>
      <p:graphicFrame>
        <p:nvGraphicFramePr>
          <p:cNvPr id="4" name="Table 3">
            <a:extLst>
              <a:ext uri="{FF2B5EF4-FFF2-40B4-BE49-F238E27FC236}">
                <a16:creationId xmlns:a16="http://schemas.microsoft.com/office/drawing/2014/main" id="{112D0D52-EC4E-D02D-D482-B0E90B3EF97E}"/>
              </a:ext>
            </a:extLst>
          </p:cNvPr>
          <p:cNvGraphicFramePr>
            <a:graphicFrameLocks noGrp="1"/>
          </p:cNvGraphicFramePr>
          <p:nvPr>
            <p:extLst>
              <p:ext uri="{D42A27DB-BD31-4B8C-83A1-F6EECF244321}">
                <p14:modId xmlns:p14="http://schemas.microsoft.com/office/powerpoint/2010/main" val="3813650750"/>
              </p:ext>
            </p:extLst>
          </p:nvPr>
        </p:nvGraphicFramePr>
        <p:xfrm>
          <a:off x="838200" y="1385455"/>
          <a:ext cx="10515600" cy="5191750"/>
        </p:xfrm>
        <a:graphic>
          <a:graphicData uri="http://schemas.openxmlformats.org/drawingml/2006/table">
            <a:tbl>
              <a:tblPr firstRow="1" firstCol="1" bandRow="1">
                <a:tableStyleId>{5C22544A-7EE6-4342-B048-85BDC9FD1C3A}</a:tableStyleId>
              </a:tblPr>
              <a:tblGrid>
                <a:gridCol w="3882455">
                  <a:extLst>
                    <a:ext uri="{9D8B030D-6E8A-4147-A177-3AD203B41FA5}">
                      <a16:colId xmlns:a16="http://schemas.microsoft.com/office/drawing/2014/main" val="3577272685"/>
                    </a:ext>
                  </a:extLst>
                </a:gridCol>
                <a:gridCol w="6633145">
                  <a:extLst>
                    <a:ext uri="{9D8B030D-6E8A-4147-A177-3AD203B41FA5}">
                      <a16:colId xmlns:a16="http://schemas.microsoft.com/office/drawing/2014/main" val="454340532"/>
                    </a:ext>
                  </a:extLst>
                </a:gridCol>
              </a:tblGrid>
              <a:tr h="464311">
                <a:tc gridSpan="2">
                  <a:txBody>
                    <a:bodyPr/>
                    <a:lstStyle/>
                    <a:p>
                      <a:pPr marL="0" marR="0" algn="just">
                        <a:spcBef>
                          <a:spcPts val="600"/>
                        </a:spcBef>
                        <a:spcAft>
                          <a:spcPts val="600"/>
                        </a:spcAft>
                      </a:pPr>
                      <a:r>
                        <a:rPr lang="en-US" sz="1800" b="1" i="0" cap="small" dirty="0">
                          <a:solidFill>
                            <a:schemeClr val="tx1"/>
                          </a:solidFill>
                          <a:effectLst/>
                          <a:latin typeface="Arial Narrow" panose="020B0604020202020204" pitchFamily="34" charset="0"/>
                          <a:cs typeface="Arial Narrow" panose="020B0604020202020204" pitchFamily="34" charset="0"/>
                        </a:rPr>
                        <a:t>Current Mitigation Action: ShotSpotter (HIGH)</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hMerge="1">
                  <a:txBody>
                    <a:bodyPr/>
                    <a:lstStyle/>
                    <a:p>
                      <a:endParaRPr lang="en-US"/>
                    </a:p>
                  </a:txBody>
                  <a:tcPr/>
                </a:tc>
                <a:extLst>
                  <a:ext uri="{0D108BD9-81ED-4DB2-BD59-A6C34878D82A}">
                    <a16:rowId xmlns:a16="http://schemas.microsoft.com/office/drawing/2014/main" val="680946688"/>
                  </a:ext>
                </a:extLst>
              </a:tr>
              <a:tr h="928622">
                <a:tc>
                  <a:txBody>
                    <a:bodyPr/>
                    <a:lstStyle/>
                    <a:p>
                      <a:pPr marL="0" marR="0">
                        <a:spcBef>
                          <a:spcPts val="600"/>
                        </a:spcBef>
                        <a:spcAft>
                          <a:spcPts val="600"/>
                        </a:spcAft>
                      </a:pPr>
                      <a:r>
                        <a:rPr lang="en-US" sz="1800" b="1" i="0" cap="small" dirty="0">
                          <a:solidFill>
                            <a:schemeClr val="tx1"/>
                          </a:solidFill>
                          <a:effectLst/>
                          <a:latin typeface="Arial Narrow" panose="020B0604020202020204" pitchFamily="34" charset="0"/>
                          <a:cs typeface="Arial Narrow" panose="020B0604020202020204" pitchFamily="34" charset="0"/>
                        </a:rPr>
                        <a:t>Proposed Action</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800" b="0" i="0" dirty="0">
                          <a:effectLst/>
                          <a:latin typeface="Arial Narrow" panose="020B0604020202020204" pitchFamily="34" charset="0"/>
                          <a:cs typeface="Arial Narrow" panose="020B0604020202020204" pitchFamily="34" charset="0"/>
                        </a:rPr>
                        <a:t>Investing in a 3-Year contract with ShotSpotter application technology to further enhance VCU law enforcement operations.</a:t>
                      </a:r>
                      <a:endParaRPr lang="en-US" sz="18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3737033"/>
                  </a:ext>
                </a:extLst>
              </a:tr>
              <a:tr h="928622">
                <a:tc>
                  <a:txBody>
                    <a:bodyPr/>
                    <a:lstStyle/>
                    <a:p>
                      <a:pPr marL="0" marR="0">
                        <a:spcBef>
                          <a:spcPts val="600"/>
                        </a:spcBef>
                        <a:spcAft>
                          <a:spcPts val="600"/>
                        </a:spcAft>
                      </a:pPr>
                      <a:r>
                        <a:rPr lang="en-US" sz="1800" b="1" i="0" cap="small" dirty="0">
                          <a:solidFill>
                            <a:schemeClr val="tx1"/>
                          </a:solidFill>
                          <a:effectLst/>
                          <a:latin typeface="Arial Narrow" panose="020B0604020202020204" pitchFamily="34" charset="0"/>
                          <a:cs typeface="Arial Narrow" panose="020B0604020202020204" pitchFamily="34" charset="0"/>
                        </a:rPr>
                        <a:t>Risk Reduction Benefit</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800" b="0" i="0" dirty="0">
                          <a:effectLst/>
                          <a:latin typeface="Arial Narrow" panose="020B0604020202020204" pitchFamily="34" charset="0"/>
                          <a:cs typeface="Arial Narrow" panose="020B0604020202020204" pitchFamily="34" charset="0"/>
                        </a:rPr>
                        <a:t>With enhanced monitoring systems, and real-time lifesaving notifications, VCU law enforcement will be better prepared to respond to and protect the student population from future firearm-related crimes.</a:t>
                      </a:r>
                      <a:endParaRPr lang="en-US" sz="18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462266"/>
                  </a:ext>
                </a:extLst>
              </a:tr>
              <a:tr h="464311">
                <a:tc>
                  <a:txBody>
                    <a:bodyPr/>
                    <a:lstStyle/>
                    <a:p>
                      <a:pPr marL="0" marR="0">
                        <a:spcBef>
                          <a:spcPts val="600"/>
                        </a:spcBef>
                        <a:spcAft>
                          <a:spcPts val="600"/>
                        </a:spcAft>
                      </a:pPr>
                      <a:r>
                        <a:rPr lang="en-US" sz="1800" b="1" i="0" cap="small" dirty="0">
                          <a:solidFill>
                            <a:schemeClr val="tx1"/>
                          </a:solidFill>
                          <a:effectLst/>
                          <a:latin typeface="Arial Narrow" panose="020B0604020202020204" pitchFamily="34" charset="0"/>
                          <a:cs typeface="Arial Narrow" panose="020B0604020202020204" pitchFamily="34" charset="0"/>
                        </a:rPr>
                        <a:t>Action Type</a:t>
                      </a:r>
                      <a:r>
                        <a:rPr lang="en-US" sz="1800" b="1" i="0" dirty="0">
                          <a:solidFill>
                            <a:schemeClr val="tx1"/>
                          </a:solidFill>
                          <a:effectLst/>
                          <a:latin typeface="Arial Narrow" panose="020B0604020202020204" pitchFamily="34" charset="0"/>
                          <a:cs typeface="Arial Narrow" panose="020B0604020202020204" pitchFamily="34" charset="0"/>
                        </a:rPr>
                        <a:t>: Prevention</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r>
                        <a:rPr lang="en-US" sz="1800" b="0" i="0" cap="small" dirty="0">
                          <a:effectLst/>
                          <a:latin typeface="Arial Narrow" panose="020B0604020202020204" pitchFamily="34" charset="0"/>
                          <a:cs typeface="Arial Narrow" panose="020B0604020202020204" pitchFamily="34" charset="0"/>
                        </a:rPr>
                        <a:t>Location:</a:t>
                      </a:r>
                      <a:r>
                        <a:rPr lang="en-US" sz="1800" b="0" i="0" dirty="0">
                          <a:effectLst/>
                          <a:latin typeface="Arial Narrow" panose="020B0604020202020204" pitchFamily="34" charset="0"/>
                          <a:cs typeface="Arial Narrow" panose="020B0604020202020204" pitchFamily="34" charset="0"/>
                        </a:rPr>
                        <a:t> VCU Campus</a:t>
                      </a:r>
                      <a:endParaRPr lang="en-US" sz="2800" b="0" i="0" dirty="0">
                        <a:latin typeface="Arial Narrow" panose="020B060402020202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5809808"/>
                  </a:ext>
                </a:extLst>
              </a:tr>
              <a:tr h="464311">
                <a:tc>
                  <a:txBody>
                    <a:bodyPr/>
                    <a:lstStyle/>
                    <a:p>
                      <a:pPr marL="0" marR="0">
                        <a:spcBef>
                          <a:spcPts val="600"/>
                        </a:spcBef>
                        <a:spcAft>
                          <a:spcPts val="600"/>
                        </a:spcAft>
                      </a:pPr>
                      <a:r>
                        <a:rPr lang="en-US" sz="1800" b="1" i="0" cap="small" dirty="0">
                          <a:solidFill>
                            <a:schemeClr val="tx1"/>
                          </a:solidFill>
                          <a:effectLst/>
                          <a:latin typeface="Arial Narrow" panose="020B0604020202020204" pitchFamily="34" charset="0"/>
                          <a:cs typeface="Arial Narrow" panose="020B0604020202020204" pitchFamily="34" charset="0"/>
                        </a:rPr>
                        <a:t>Hazard Addressed</a:t>
                      </a:r>
                      <a:r>
                        <a:rPr lang="en-US" sz="1800" b="1" i="0" dirty="0">
                          <a:solidFill>
                            <a:schemeClr val="tx1"/>
                          </a:solidFill>
                          <a:effectLst/>
                          <a:latin typeface="Arial Narrow" panose="020B0604020202020204" pitchFamily="34" charset="0"/>
                          <a:cs typeface="Arial Narrow" panose="020B0604020202020204" pitchFamily="34" charset="0"/>
                        </a:rPr>
                        <a:t>: Firearm-related crimes</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r>
                        <a:rPr lang="en-US" sz="1800" b="0" i="0" cap="small" dirty="0">
                          <a:effectLst/>
                          <a:latin typeface="Arial Narrow" panose="020B0604020202020204" pitchFamily="34" charset="0"/>
                          <a:cs typeface="Arial Narrow" panose="020B0604020202020204" pitchFamily="34" charset="0"/>
                        </a:rPr>
                        <a:t>Priority:</a:t>
                      </a:r>
                      <a:r>
                        <a:rPr lang="en-US" sz="1800" b="0" i="0" dirty="0">
                          <a:effectLst/>
                          <a:latin typeface="Arial Narrow" panose="020B0604020202020204" pitchFamily="34" charset="0"/>
                          <a:cs typeface="Arial Narrow" panose="020B0604020202020204" pitchFamily="34" charset="0"/>
                        </a:rPr>
                        <a:t> High</a:t>
                      </a:r>
                      <a:endParaRPr lang="en-US" sz="2800" b="0" i="0" dirty="0">
                        <a:latin typeface="Arial Narrow" panose="020B060402020202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5358596"/>
                  </a:ext>
                </a:extLst>
              </a:tr>
              <a:tr h="464311">
                <a:tc>
                  <a:txBody>
                    <a:bodyPr/>
                    <a:lstStyle/>
                    <a:p>
                      <a:pPr marL="0" marR="0">
                        <a:spcBef>
                          <a:spcPts val="600"/>
                        </a:spcBef>
                        <a:spcAft>
                          <a:spcPts val="600"/>
                        </a:spcAft>
                      </a:pPr>
                      <a:r>
                        <a:rPr lang="en-US" sz="1800" b="1" i="0" cap="small" dirty="0">
                          <a:solidFill>
                            <a:schemeClr val="tx1"/>
                          </a:solidFill>
                          <a:effectLst/>
                          <a:latin typeface="Arial Narrow" panose="020B0604020202020204" pitchFamily="34" charset="0"/>
                          <a:cs typeface="Arial Narrow" panose="020B0604020202020204" pitchFamily="34" charset="0"/>
                        </a:rPr>
                        <a:t>Potential Funding Source(s):</a:t>
                      </a:r>
                      <a:r>
                        <a:rPr lang="en-US" sz="1800" b="1" i="0" dirty="0">
                          <a:solidFill>
                            <a:schemeClr val="tx1"/>
                          </a:solidFill>
                          <a:effectLst/>
                          <a:latin typeface="Arial Narrow" panose="020B0604020202020204" pitchFamily="34" charset="0"/>
                          <a:cs typeface="Arial Narrow" panose="020B0604020202020204" pitchFamily="34" charset="0"/>
                        </a:rPr>
                        <a:t>  VCUPD</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r>
                        <a:rPr lang="en-US" sz="1800" b="0" i="0" cap="small" dirty="0">
                          <a:effectLst/>
                          <a:latin typeface="Arial Narrow" panose="020B0604020202020204" pitchFamily="34" charset="0"/>
                          <a:cs typeface="Arial Narrow" panose="020B0604020202020204" pitchFamily="34" charset="0"/>
                        </a:rPr>
                        <a:t>Estimated Cost:</a:t>
                      </a:r>
                      <a:r>
                        <a:rPr lang="en-US" sz="1800" b="0" i="0" dirty="0">
                          <a:effectLst/>
                          <a:latin typeface="Arial Narrow" panose="020B0604020202020204" pitchFamily="34" charset="0"/>
                          <a:cs typeface="Arial Narrow" panose="020B0604020202020204" pitchFamily="34" charset="0"/>
                        </a:rPr>
                        <a:t> $190,500.00</a:t>
                      </a:r>
                      <a:endParaRPr lang="en-US" sz="2800" b="0" i="0" dirty="0">
                        <a:latin typeface="Arial Narrow" panose="020B060402020202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2589618"/>
                  </a:ext>
                </a:extLst>
              </a:tr>
              <a:tr h="464311">
                <a:tc>
                  <a:txBody>
                    <a:bodyPr/>
                    <a:lstStyle/>
                    <a:p>
                      <a:pPr marL="0" marR="0">
                        <a:spcBef>
                          <a:spcPts val="600"/>
                        </a:spcBef>
                        <a:spcAft>
                          <a:spcPts val="600"/>
                        </a:spcAft>
                      </a:pPr>
                      <a:r>
                        <a:rPr lang="en-US" sz="1800" b="1" i="0" cap="small" dirty="0">
                          <a:solidFill>
                            <a:schemeClr val="tx1"/>
                          </a:solidFill>
                          <a:effectLst/>
                          <a:latin typeface="Arial Narrow" panose="020B0604020202020204" pitchFamily="34" charset="0"/>
                          <a:cs typeface="Arial Narrow" panose="020B0604020202020204" pitchFamily="34" charset="0"/>
                        </a:rPr>
                        <a:t>Implementation Schedule</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800" b="0" i="0" dirty="0">
                          <a:effectLst/>
                          <a:latin typeface="Arial Narrow" panose="020B0604020202020204" pitchFamily="34" charset="0"/>
                          <a:cs typeface="Arial Narrow" panose="020B0604020202020204" pitchFamily="34" charset="0"/>
                        </a:rPr>
                        <a:t>Implementation will take 3 months from Kickoff to going live.</a:t>
                      </a:r>
                      <a:endParaRPr lang="en-US" sz="18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6618972"/>
                  </a:ext>
                </a:extLst>
              </a:tr>
              <a:tr h="928622">
                <a:tc>
                  <a:txBody>
                    <a:bodyPr/>
                    <a:lstStyle/>
                    <a:p>
                      <a:pPr marL="0" marR="0">
                        <a:spcBef>
                          <a:spcPts val="600"/>
                        </a:spcBef>
                        <a:spcAft>
                          <a:spcPts val="600"/>
                        </a:spcAft>
                      </a:pPr>
                      <a:r>
                        <a:rPr lang="en-US" sz="1800" b="1" i="0" cap="small" dirty="0">
                          <a:solidFill>
                            <a:schemeClr val="tx1"/>
                          </a:solidFill>
                          <a:effectLst/>
                          <a:latin typeface="Arial Narrow" panose="020B0604020202020204" pitchFamily="34" charset="0"/>
                          <a:cs typeface="Arial Narrow" panose="020B0604020202020204" pitchFamily="34" charset="0"/>
                        </a:rPr>
                        <a:t>Additional Comments</a:t>
                      </a:r>
                      <a:endParaRPr lang="en-US" sz="18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800" b="0" i="0" dirty="0">
                          <a:effectLst/>
                          <a:latin typeface="Arial Narrow" panose="020B0604020202020204" pitchFamily="34" charset="0"/>
                          <a:cs typeface="Arial Narrow" panose="020B0604020202020204" pitchFamily="34" charset="0"/>
                        </a:rPr>
                        <a:t>ShotSpotter uses a combination of AI and man-monitored incident review system to maximize efficiency and provide real-time life-saving information to law enforcement officers.</a:t>
                      </a:r>
                      <a:endParaRPr lang="en-US" sz="18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939468"/>
                  </a:ext>
                </a:extLst>
              </a:tr>
            </a:tbl>
          </a:graphicData>
        </a:graphic>
      </p:graphicFrame>
    </p:spTree>
    <p:extLst>
      <p:ext uri="{BB962C8B-B14F-4D97-AF65-F5344CB8AC3E}">
        <p14:creationId xmlns:p14="http://schemas.microsoft.com/office/powerpoint/2010/main" val="24981244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13221-A845-5180-DDED-BC8B6066D9EE}"/>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Mitigation projects Cont.</a:t>
            </a:r>
            <a:endParaRPr lang="en-US" sz="3600" dirty="0"/>
          </a:p>
        </p:txBody>
      </p:sp>
      <p:graphicFrame>
        <p:nvGraphicFramePr>
          <p:cNvPr id="4" name="Content Placeholder 3">
            <a:extLst>
              <a:ext uri="{FF2B5EF4-FFF2-40B4-BE49-F238E27FC236}">
                <a16:creationId xmlns:a16="http://schemas.microsoft.com/office/drawing/2014/main" id="{5AE98FE1-1C04-7678-254F-5587F8AADA7B}"/>
              </a:ext>
            </a:extLst>
          </p:cNvPr>
          <p:cNvGraphicFramePr>
            <a:graphicFrameLocks noGrp="1"/>
          </p:cNvGraphicFramePr>
          <p:nvPr>
            <p:ph idx="1"/>
            <p:extLst>
              <p:ext uri="{D42A27DB-BD31-4B8C-83A1-F6EECF244321}">
                <p14:modId xmlns:p14="http://schemas.microsoft.com/office/powerpoint/2010/main" val="3718209067"/>
              </p:ext>
            </p:extLst>
          </p:nvPr>
        </p:nvGraphicFramePr>
        <p:xfrm>
          <a:off x="838200" y="1471448"/>
          <a:ext cx="10515600" cy="5021427"/>
        </p:xfrm>
        <a:graphic>
          <a:graphicData uri="http://schemas.openxmlformats.org/drawingml/2006/table">
            <a:tbl>
              <a:tblPr firstRow="1" firstCol="1" bandRow="1">
                <a:tableStyleId>{5C22544A-7EE6-4342-B048-85BDC9FD1C3A}</a:tableStyleId>
              </a:tblPr>
              <a:tblGrid>
                <a:gridCol w="3882455">
                  <a:extLst>
                    <a:ext uri="{9D8B030D-6E8A-4147-A177-3AD203B41FA5}">
                      <a16:colId xmlns:a16="http://schemas.microsoft.com/office/drawing/2014/main" val="1281450787"/>
                    </a:ext>
                  </a:extLst>
                </a:gridCol>
                <a:gridCol w="6633145">
                  <a:extLst>
                    <a:ext uri="{9D8B030D-6E8A-4147-A177-3AD203B41FA5}">
                      <a16:colId xmlns:a16="http://schemas.microsoft.com/office/drawing/2014/main" val="905086544"/>
                    </a:ext>
                  </a:extLst>
                </a:gridCol>
              </a:tblGrid>
              <a:tr h="386264">
                <a:tc gridSpan="2">
                  <a:txBody>
                    <a:bodyPr/>
                    <a:lstStyle/>
                    <a:p>
                      <a:pPr marL="0" marR="0" algn="just">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Mitigation Action: Security Monitoring (HIGH)</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hMerge="1">
                  <a:txBody>
                    <a:bodyPr/>
                    <a:lstStyle/>
                    <a:p>
                      <a:endParaRPr lang="en-US"/>
                    </a:p>
                  </a:txBody>
                  <a:tcPr/>
                </a:tc>
                <a:extLst>
                  <a:ext uri="{0D108BD9-81ED-4DB2-BD59-A6C34878D82A}">
                    <a16:rowId xmlns:a16="http://schemas.microsoft.com/office/drawing/2014/main" val="3727311074"/>
                  </a:ext>
                </a:extLst>
              </a:tr>
              <a:tr h="1158790">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Proposed Action</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600" b="0" i="0" dirty="0">
                          <a:solidFill>
                            <a:schemeClr val="tx1"/>
                          </a:solidFill>
                          <a:effectLst/>
                          <a:latin typeface="Arial Narrow" panose="020B0604020202020204" pitchFamily="34" charset="0"/>
                          <a:cs typeface="Arial Narrow" panose="020B0604020202020204" pitchFamily="34" charset="0"/>
                        </a:rPr>
                        <a:t>Inventory and audit of all security cameras on the VCU campus.  To identify the scope and field of view of each camera.  This can be mapped with a GIS mapping solution.  To help identify the missing fields of view to add more cameras.</a:t>
                      </a:r>
                      <a:endParaRPr lang="en-US" sz="16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936135"/>
                  </a:ext>
                </a:extLst>
              </a:tr>
              <a:tr h="386264">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Risk Reduction Benefit</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600" b="0" i="0" dirty="0">
                          <a:solidFill>
                            <a:schemeClr val="tx1"/>
                          </a:solidFill>
                          <a:effectLst/>
                          <a:latin typeface="Arial Narrow" panose="020B0604020202020204" pitchFamily="34" charset="0"/>
                          <a:cs typeface="Arial Narrow" panose="020B0604020202020204" pitchFamily="34" charset="0"/>
                        </a:rPr>
                        <a:t>Improve security coverage of the VCU campus.</a:t>
                      </a:r>
                      <a:endParaRPr lang="en-US" sz="16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0287023"/>
                  </a:ext>
                </a:extLst>
              </a:tr>
              <a:tr h="772527">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Action Type</a:t>
                      </a:r>
                      <a:r>
                        <a:rPr lang="en-US" sz="1600" b="1" i="0" dirty="0">
                          <a:solidFill>
                            <a:schemeClr val="tx1"/>
                          </a:solidFill>
                          <a:effectLst/>
                          <a:latin typeface="Arial Narrow" panose="020B0604020202020204" pitchFamily="34" charset="0"/>
                          <a:cs typeface="Arial Narrow" panose="020B0604020202020204" pitchFamily="34" charset="0"/>
                        </a:rPr>
                        <a:t>: Inventory of existing assets and infrastructure project to add more cameras where needed</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r>
                        <a:rPr lang="en-US" sz="1600" b="0" i="0" cap="small" dirty="0">
                          <a:solidFill>
                            <a:schemeClr val="tx1"/>
                          </a:solidFill>
                          <a:effectLst/>
                          <a:latin typeface="Arial Narrow" panose="020B0604020202020204" pitchFamily="34" charset="0"/>
                          <a:cs typeface="Arial Narrow" panose="020B0604020202020204" pitchFamily="34" charset="0"/>
                        </a:rPr>
                        <a:t>Location:</a:t>
                      </a:r>
                      <a:r>
                        <a:rPr lang="en-US" sz="1600" b="0" i="0" dirty="0">
                          <a:solidFill>
                            <a:schemeClr val="tx1"/>
                          </a:solidFill>
                          <a:effectLst/>
                          <a:latin typeface="Arial Narrow" panose="020B0604020202020204" pitchFamily="34" charset="0"/>
                          <a:cs typeface="Arial Narrow" panose="020B0604020202020204" pitchFamily="34" charset="0"/>
                        </a:rPr>
                        <a:t> MPC and MCV</a:t>
                      </a:r>
                      <a:endParaRPr lang="en-US" sz="2400" b="0" i="0" dirty="0">
                        <a:solidFill>
                          <a:schemeClr val="tx1"/>
                        </a:solidFill>
                        <a:latin typeface="Arial Narrow" panose="020B060402020202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9867945"/>
                  </a:ext>
                </a:extLst>
              </a:tr>
              <a:tr h="772527">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Hazard Addressed</a:t>
                      </a:r>
                      <a:r>
                        <a:rPr lang="en-US" sz="1600" b="1" i="0" dirty="0">
                          <a:solidFill>
                            <a:schemeClr val="tx1"/>
                          </a:solidFill>
                          <a:effectLst/>
                          <a:latin typeface="Arial Narrow" panose="020B0604020202020204" pitchFamily="34" charset="0"/>
                          <a:cs typeface="Arial Narrow" panose="020B0604020202020204" pitchFamily="34" charset="0"/>
                        </a:rPr>
                        <a:t>: Civil Disturbance, Active Shooter, Domestic Terrorism, Technology Hardware/Software</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r>
                        <a:rPr lang="en-US" sz="1600" b="0" i="0" cap="small" dirty="0">
                          <a:solidFill>
                            <a:schemeClr val="tx1"/>
                          </a:solidFill>
                          <a:effectLst/>
                          <a:latin typeface="Arial Narrow" panose="020B0604020202020204" pitchFamily="34" charset="0"/>
                          <a:cs typeface="Arial Narrow" panose="020B0604020202020204" pitchFamily="34" charset="0"/>
                        </a:rPr>
                        <a:t>Priority:</a:t>
                      </a:r>
                      <a:r>
                        <a:rPr lang="en-US" sz="1600" b="0" i="0" dirty="0">
                          <a:solidFill>
                            <a:schemeClr val="tx1"/>
                          </a:solidFill>
                          <a:effectLst/>
                          <a:latin typeface="Arial Narrow" panose="020B0604020202020204" pitchFamily="34" charset="0"/>
                          <a:cs typeface="Arial Narrow" panose="020B0604020202020204" pitchFamily="34" charset="0"/>
                        </a:rPr>
                        <a:t> High</a:t>
                      </a:r>
                      <a:endParaRPr lang="en-US" sz="2400" b="0" i="0" dirty="0">
                        <a:solidFill>
                          <a:schemeClr val="tx1"/>
                        </a:solidFill>
                        <a:latin typeface="Arial Narrow" panose="020B060402020202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4423432"/>
                  </a:ext>
                </a:extLst>
              </a:tr>
              <a:tr h="772527">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Potential Funding Source(s):</a:t>
                      </a:r>
                      <a:r>
                        <a:rPr lang="en-US" sz="1600" b="1" i="0" dirty="0">
                          <a:solidFill>
                            <a:schemeClr val="tx1"/>
                          </a:solidFill>
                          <a:effectLst/>
                          <a:latin typeface="Arial Narrow" panose="020B0604020202020204" pitchFamily="34" charset="0"/>
                          <a:cs typeface="Arial Narrow" panose="020B0604020202020204" pitchFamily="34" charset="0"/>
                        </a:rPr>
                        <a:t> Hazard Mitigation Grant Program</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r>
                        <a:rPr lang="en-US" sz="1600" b="0" i="0" cap="small" dirty="0">
                          <a:solidFill>
                            <a:schemeClr val="tx1"/>
                          </a:solidFill>
                          <a:effectLst/>
                          <a:latin typeface="Arial Narrow" panose="020B0604020202020204" pitchFamily="34" charset="0"/>
                          <a:cs typeface="Arial Narrow" panose="020B0604020202020204" pitchFamily="34" charset="0"/>
                        </a:rPr>
                        <a:t>Estimated Cost:</a:t>
                      </a:r>
                      <a:r>
                        <a:rPr lang="en-US" sz="1600" b="0" i="0" dirty="0">
                          <a:solidFill>
                            <a:schemeClr val="tx1"/>
                          </a:solidFill>
                          <a:effectLst/>
                          <a:latin typeface="Arial Narrow" panose="020B0604020202020204" pitchFamily="34" charset="0"/>
                          <a:cs typeface="Arial Narrow" panose="020B0604020202020204" pitchFamily="34" charset="0"/>
                        </a:rPr>
                        <a:t> Awaiting cost analysis</a:t>
                      </a:r>
                      <a:endParaRPr lang="en-US" sz="2400" b="0" i="0" dirty="0">
                        <a:solidFill>
                          <a:schemeClr val="tx1"/>
                        </a:solidFill>
                        <a:latin typeface="Arial Narrow" panose="020B060402020202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9073620"/>
                  </a:ext>
                </a:extLst>
              </a:tr>
              <a:tr h="386264">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Implementation Schedule</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600" b="0" i="0" dirty="0">
                          <a:solidFill>
                            <a:schemeClr val="tx1"/>
                          </a:solidFill>
                          <a:effectLst/>
                          <a:latin typeface="Arial Narrow" panose="020B0604020202020204" pitchFamily="34" charset="0"/>
                          <a:cs typeface="Arial Narrow" panose="020B0604020202020204" pitchFamily="34" charset="0"/>
                        </a:rPr>
                        <a:t>In process, need to have inventory by a consultant to identify areas of need.</a:t>
                      </a:r>
                      <a:endParaRPr lang="en-US" sz="16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5984419"/>
                  </a:ext>
                </a:extLst>
              </a:tr>
              <a:tr h="386264">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Additional Comments</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600" b="0" i="0" dirty="0">
                          <a:solidFill>
                            <a:schemeClr val="tx1"/>
                          </a:solidFill>
                          <a:effectLst/>
                          <a:latin typeface="Arial Narrow" panose="020B0604020202020204" pitchFamily="34" charset="0"/>
                          <a:cs typeface="Arial Narrow" panose="020B0604020202020204" pitchFamily="34" charset="0"/>
                        </a:rPr>
                        <a:t>Need to have scope of work and RFP.</a:t>
                      </a:r>
                      <a:endParaRPr lang="en-US" sz="16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732459"/>
                  </a:ext>
                </a:extLst>
              </a:tr>
            </a:tbl>
          </a:graphicData>
        </a:graphic>
      </p:graphicFrame>
    </p:spTree>
    <p:extLst>
      <p:ext uri="{BB962C8B-B14F-4D97-AF65-F5344CB8AC3E}">
        <p14:creationId xmlns:p14="http://schemas.microsoft.com/office/powerpoint/2010/main" val="120730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AB23C-4631-9AE9-25CD-091F4FD07FA7}"/>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Mitigation projects Cont.</a:t>
            </a:r>
            <a:endParaRPr lang="en-US" sz="3600" dirty="0"/>
          </a:p>
        </p:txBody>
      </p:sp>
      <p:graphicFrame>
        <p:nvGraphicFramePr>
          <p:cNvPr id="4" name="Table 3">
            <a:extLst>
              <a:ext uri="{FF2B5EF4-FFF2-40B4-BE49-F238E27FC236}">
                <a16:creationId xmlns:a16="http://schemas.microsoft.com/office/drawing/2014/main" id="{EAEC208C-49E1-E29A-DB75-DE7C571A80F4}"/>
              </a:ext>
            </a:extLst>
          </p:cNvPr>
          <p:cNvGraphicFramePr>
            <a:graphicFrameLocks noGrp="1"/>
          </p:cNvGraphicFramePr>
          <p:nvPr>
            <p:extLst>
              <p:ext uri="{D42A27DB-BD31-4B8C-83A1-F6EECF244321}">
                <p14:modId xmlns:p14="http://schemas.microsoft.com/office/powerpoint/2010/main" val="3854377962"/>
              </p:ext>
            </p:extLst>
          </p:nvPr>
        </p:nvGraphicFramePr>
        <p:xfrm>
          <a:off x="838200" y="1450428"/>
          <a:ext cx="10515600" cy="5169033"/>
        </p:xfrm>
        <a:graphic>
          <a:graphicData uri="http://schemas.openxmlformats.org/drawingml/2006/table">
            <a:tbl>
              <a:tblPr firstRow="1" firstCol="1" bandRow="1">
                <a:tableStyleId>{5C22544A-7EE6-4342-B048-85BDC9FD1C3A}</a:tableStyleId>
              </a:tblPr>
              <a:tblGrid>
                <a:gridCol w="3882455">
                  <a:extLst>
                    <a:ext uri="{9D8B030D-6E8A-4147-A177-3AD203B41FA5}">
                      <a16:colId xmlns:a16="http://schemas.microsoft.com/office/drawing/2014/main" val="1311438233"/>
                    </a:ext>
                  </a:extLst>
                </a:gridCol>
                <a:gridCol w="6633145">
                  <a:extLst>
                    <a:ext uri="{9D8B030D-6E8A-4147-A177-3AD203B41FA5}">
                      <a16:colId xmlns:a16="http://schemas.microsoft.com/office/drawing/2014/main" val="3446988794"/>
                    </a:ext>
                  </a:extLst>
                </a:gridCol>
              </a:tblGrid>
              <a:tr h="314768">
                <a:tc gridSpan="2">
                  <a:txBody>
                    <a:bodyPr/>
                    <a:lstStyle/>
                    <a:p>
                      <a:pPr marL="0" marR="0" algn="just">
                        <a:spcBef>
                          <a:spcPts val="600"/>
                        </a:spcBef>
                        <a:spcAft>
                          <a:spcPts val="600"/>
                        </a:spcAft>
                      </a:pPr>
                      <a:r>
                        <a:rPr lang="en-US" sz="1400" b="1" i="0" cap="small" dirty="0">
                          <a:solidFill>
                            <a:schemeClr val="tx1"/>
                          </a:solidFill>
                          <a:effectLst/>
                          <a:latin typeface="Arial Narrow" panose="020B0604020202020204" pitchFamily="34" charset="0"/>
                          <a:cs typeface="Arial Narrow" panose="020B0604020202020204" pitchFamily="34" charset="0"/>
                        </a:rPr>
                        <a:t>Mitigation Action: Secure Access Service Edge (SASE) and Zero-Trust (HIGH)</a:t>
                      </a:r>
                      <a:endParaRPr lang="en-US" sz="14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hMerge="1">
                  <a:txBody>
                    <a:bodyPr/>
                    <a:lstStyle/>
                    <a:p>
                      <a:endParaRPr lang="en-US"/>
                    </a:p>
                  </a:txBody>
                  <a:tcPr/>
                </a:tc>
                <a:extLst>
                  <a:ext uri="{0D108BD9-81ED-4DB2-BD59-A6C34878D82A}">
                    <a16:rowId xmlns:a16="http://schemas.microsoft.com/office/drawing/2014/main" val="4202775103"/>
                  </a:ext>
                </a:extLst>
              </a:tr>
              <a:tr h="629535">
                <a:tc>
                  <a:txBody>
                    <a:bodyPr/>
                    <a:lstStyle/>
                    <a:p>
                      <a:pPr marL="0" marR="0">
                        <a:spcBef>
                          <a:spcPts val="600"/>
                        </a:spcBef>
                        <a:spcAft>
                          <a:spcPts val="600"/>
                        </a:spcAft>
                      </a:pPr>
                      <a:r>
                        <a:rPr lang="en-US" sz="1400" b="1" i="0" cap="small" dirty="0">
                          <a:solidFill>
                            <a:schemeClr val="tx1"/>
                          </a:solidFill>
                          <a:effectLst/>
                          <a:latin typeface="Arial Narrow" panose="020B0604020202020204" pitchFamily="34" charset="0"/>
                          <a:cs typeface="Arial Narrow" panose="020B0604020202020204" pitchFamily="34" charset="0"/>
                        </a:rPr>
                        <a:t>Proposed Action</a:t>
                      </a:r>
                      <a:endParaRPr lang="en-US" sz="14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400" b="0" i="0" dirty="0">
                          <a:solidFill>
                            <a:schemeClr val="tx1"/>
                          </a:solidFill>
                          <a:effectLst/>
                          <a:latin typeface="Arial Narrow" panose="020B0604020202020204" pitchFamily="34" charset="0"/>
                          <a:cs typeface="Arial Narrow" panose="020B0604020202020204" pitchFamily="34" charset="0"/>
                        </a:rPr>
                        <a:t>Implement an IT security architecture redesign at VCU utilizing the Secure Access Service Edge (SASE) and Zero-Trust architecture.</a:t>
                      </a:r>
                      <a:endParaRPr lang="en-US" sz="14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9028827"/>
                  </a:ext>
                </a:extLst>
              </a:tr>
              <a:tr h="1573836">
                <a:tc>
                  <a:txBody>
                    <a:bodyPr/>
                    <a:lstStyle/>
                    <a:p>
                      <a:pPr marL="0" marR="0">
                        <a:spcBef>
                          <a:spcPts val="600"/>
                        </a:spcBef>
                        <a:spcAft>
                          <a:spcPts val="600"/>
                        </a:spcAft>
                      </a:pPr>
                      <a:r>
                        <a:rPr lang="en-US" sz="1400" b="1" i="0" cap="small" dirty="0">
                          <a:solidFill>
                            <a:schemeClr val="tx1"/>
                          </a:solidFill>
                          <a:effectLst/>
                          <a:latin typeface="Arial Narrow" panose="020B0604020202020204" pitchFamily="34" charset="0"/>
                          <a:cs typeface="Arial Narrow" panose="020B0604020202020204" pitchFamily="34" charset="0"/>
                        </a:rPr>
                        <a:t>Risk Reduction Benefit</a:t>
                      </a:r>
                      <a:endParaRPr lang="en-US" sz="14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400" b="0" i="0" dirty="0">
                          <a:solidFill>
                            <a:schemeClr val="tx1"/>
                          </a:solidFill>
                          <a:effectLst/>
                          <a:latin typeface="Arial Narrow" panose="020B0604020202020204" pitchFamily="34" charset="0"/>
                          <a:cs typeface="Arial Narrow" panose="020B0604020202020204" pitchFamily="34" charset="0"/>
                        </a:rPr>
                        <a:t>The successful transition will allow VCU to implement a location-agnostic information security architecture that can help to ensure a seamless access experience and a consistent set of advanced security protection for its workforce using university-issued computers regardless of their working location and better secure data residing in  both on-premises and cloud-based VCU systems.  This will reduce the risk of cyber-attacks that could result in data loss, loss of reputation, or financial loss.</a:t>
                      </a:r>
                      <a:endParaRPr lang="en-US" sz="1400" b="0"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4149075"/>
                  </a:ext>
                </a:extLst>
              </a:tr>
              <a:tr h="629535">
                <a:tc>
                  <a:txBody>
                    <a:bodyPr/>
                    <a:lstStyle/>
                    <a:p>
                      <a:pPr marL="0" marR="0">
                        <a:spcBef>
                          <a:spcPts val="600"/>
                        </a:spcBef>
                        <a:spcAft>
                          <a:spcPts val="600"/>
                        </a:spcAft>
                      </a:pPr>
                      <a:r>
                        <a:rPr lang="en-US" sz="1400" b="1" i="0" cap="small" dirty="0">
                          <a:solidFill>
                            <a:schemeClr val="tx1"/>
                          </a:solidFill>
                          <a:effectLst/>
                          <a:latin typeface="Arial Narrow" panose="020B0604020202020204" pitchFamily="34" charset="0"/>
                          <a:cs typeface="Arial Narrow" panose="020B0604020202020204" pitchFamily="34" charset="0"/>
                        </a:rPr>
                        <a:t>Action Type</a:t>
                      </a:r>
                      <a:r>
                        <a:rPr lang="en-US" sz="1400" b="1" i="0" dirty="0">
                          <a:solidFill>
                            <a:schemeClr val="tx1"/>
                          </a:solidFill>
                          <a:effectLst/>
                          <a:latin typeface="Arial Narrow" panose="020B0604020202020204" pitchFamily="34" charset="0"/>
                          <a:cs typeface="Arial Narrow" panose="020B0604020202020204" pitchFamily="34" charset="0"/>
                        </a:rPr>
                        <a:t>: Network appliance and cloud-based software purchase/implementation</a:t>
                      </a:r>
                      <a:endParaRPr lang="en-US" sz="14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r>
                        <a:rPr lang="en-US" sz="1400" b="0" i="0" cap="small" dirty="0">
                          <a:solidFill>
                            <a:schemeClr val="tx1"/>
                          </a:solidFill>
                          <a:effectLst/>
                          <a:latin typeface="Arial Narrow" panose="020B0604020202020204" pitchFamily="34" charset="0"/>
                          <a:cs typeface="Arial Narrow" panose="020B0604020202020204" pitchFamily="34" charset="0"/>
                        </a:rPr>
                        <a:t>Location: </a:t>
                      </a:r>
                      <a:r>
                        <a:rPr lang="en-US" sz="1400" b="0" i="0" dirty="0">
                          <a:solidFill>
                            <a:schemeClr val="tx1"/>
                          </a:solidFill>
                          <a:effectLst/>
                          <a:latin typeface="Arial Narrow" panose="020B0604020202020204" pitchFamily="34" charset="0"/>
                          <a:cs typeface="Arial Narrow" panose="020B0604020202020204" pitchFamily="34" charset="0"/>
                        </a:rPr>
                        <a:t>VCU Computer Center and Vendor-managed cloud</a:t>
                      </a:r>
                      <a:endParaRPr lang="en-US" sz="2000" b="0" i="0" dirty="0">
                        <a:solidFill>
                          <a:schemeClr val="tx1"/>
                        </a:solidFill>
                        <a:latin typeface="Arial Narrow" panose="020B060402020202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3251161"/>
                  </a:ext>
                </a:extLst>
              </a:tr>
              <a:tr h="314768">
                <a:tc>
                  <a:txBody>
                    <a:bodyPr/>
                    <a:lstStyle/>
                    <a:p>
                      <a:pPr marL="0" marR="0">
                        <a:spcBef>
                          <a:spcPts val="600"/>
                        </a:spcBef>
                        <a:spcAft>
                          <a:spcPts val="600"/>
                        </a:spcAft>
                      </a:pPr>
                      <a:r>
                        <a:rPr lang="en-US" sz="1400" b="1" i="0" cap="small" dirty="0">
                          <a:solidFill>
                            <a:schemeClr val="tx1"/>
                          </a:solidFill>
                          <a:effectLst/>
                          <a:latin typeface="Arial Narrow" panose="020B0604020202020204" pitchFamily="34" charset="0"/>
                          <a:cs typeface="Arial Narrow" panose="020B0604020202020204" pitchFamily="34" charset="0"/>
                        </a:rPr>
                        <a:t>Hazard Addressed</a:t>
                      </a:r>
                      <a:r>
                        <a:rPr lang="en-US" sz="1400" b="1" i="0" dirty="0">
                          <a:solidFill>
                            <a:schemeClr val="tx1"/>
                          </a:solidFill>
                          <a:effectLst/>
                          <a:latin typeface="Arial Narrow" panose="020B0604020202020204" pitchFamily="34" charset="0"/>
                          <a:cs typeface="Arial Narrow" panose="020B0604020202020204" pitchFamily="34" charset="0"/>
                        </a:rPr>
                        <a:t>: Cyber Attacks</a:t>
                      </a:r>
                      <a:endParaRPr lang="en-US" sz="14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r>
                        <a:rPr lang="en-US" sz="1400" b="0" i="0" cap="small" dirty="0">
                          <a:solidFill>
                            <a:schemeClr val="tx1"/>
                          </a:solidFill>
                          <a:effectLst/>
                          <a:latin typeface="Arial Narrow" panose="020B0604020202020204" pitchFamily="34" charset="0"/>
                          <a:cs typeface="Arial Narrow" panose="020B0604020202020204" pitchFamily="34" charset="0"/>
                        </a:rPr>
                        <a:t>Priority:</a:t>
                      </a:r>
                      <a:r>
                        <a:rPr lang="en-US" sz="1400" b="0" i="0" dirty="0">
                          <a:solidFill>
                            <a:schemeClr val="tx1"/>
                          </a:solidFill>
                          <a:effectLst/>
                          <a:latin typeface="Arial Narrow" panose="020B0604020202020204" pitchFamily="34" charset="0"/>
                          <a:cs typeface="Arial Narrow" panose="020B0604020202020204" pitchFamily="34" charset="0"/>
                        </a:rPr>
                        <a:t> High</a:t>
                      </a:r>
                      <a:endParaRPr lang="en-US" sz="2000" b="0" i="0" dirty="0">
                        <a:solidFill>
                          <a:schemeClr val="tx1"/>
                        </a:solidFill>
                        <a:latin typeface="Arial Narrow" panose="020B060402020202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9630715"/>
                  </a:ext>
                </a:extLst>
              </a:tr>
              <a:tr h="629535">
                <a:tc>
                  <a:txBody>
                    <a:bodyPr/>
                    <a:lstStyle/>
                    <a:p>
                      <a:pPr marL="0" marR="0">
                        <a:spcBef>
                          <a:spcPts val="600"/>
                        </a:spcBef>
                        <a:spcAft>
                          <a:spcPts val="600"/>
                        </a:spcAft>
                      </a:pPr>
                      <a:r>
                        <a:rPr lang="en-US" sz="1400" b="1" i="0" cap="small" dirty="0">
                          <a:solidFill>
                            <a:schemeClr val="tx1"/>
                          </a:solidFill>
                          <a:effectLst/>
                          <a:latin typeface="Arial Narrow" panose="020B0604020202020204" pitchFamily="34" charset="0"/>
                          <a:cs typeface="Arial Narrow" panose="020B0604020202020204" pitchFamily="34" charset="0"/>
                        </a:rPr>
                        <a:t>Potential Funding Source(s):</a:t>
                      </a:r>
                      <a:r>
                        <a:rPr lang="en-US" sz="1400" b="1" i="0" dirty="0">
                          <a:solidFill>
                            <a:schemeClr val="tx1"/>
                          </a:solidFill>
                          <a:effectLst/>
                          <a:latin typeface="Arial Narrow" panose="020B0604020202020204" pitchFamily="34" charset="0"/>
                          <a:cs typeface="Arial Narrow" panose="020B0604020202020204" pitchFamily="34" charset="0"/>
                        </a:rPr>
                        <a:t> Hazard Mitigation Grant Program</a:t>
                      </a:r>
                      <a:endParaRPr lang="en-US" sz="14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r>
                        <a:rPr lang="en-US" sz="1400" b="0" i="0" cap="small" dirty="0">
                          <a:solidFill>
                            <a:schemeClr val="tx1"/>
                          </a:solidFill>
                          <a:effectLst/>
                          <a:latin typeface="Arial Narrow" panose="020B0604020202020204" pitchFamily="34" charset="0"/>
                          <a:cs typeface="Arial Narrow" panose="020B0604020202020204" pitchFamily="34" charset="0"/>
                        </a:rPr>
                        <a:t>Estimated Cost:</a:t>
                      </a:r>
                      <a:r>
                        <a:rPr lang="en-US" sz="1400" b="0" i="0" dirty="0">
                          <a:solidFill>
                            <a:schemeClr val="tx1"/>
                          </a:solidFill>
                          <a:effectLst/>
                          <a:latin typeface="Arial Narrow" panose="020B0604020202020204" pitchFamily="34" charset="0"/>
                          <a:cs typeface="Arial Narrow" panose="020B0604020202020204" pitchFamily="34" charset="0"/>
                        </a:rPr>
                        <a:t> 246K in FY23, 421K in FY24, 515K in FY25</a:t>
                      </a:r>
                      <a:endParaRPr lang="en-US" sz="2000" b="0" i="0" dirty="0">
                        <a:solidFill>
                          <a:schemeClr val="tx1"/>
                        </a:solidFill>
                        <a:latin typeface="Arial Narrow" panose="020B060402020202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4425446"/>
                  </a:ext>
                </a:extLst>
              </a:tr>
              <a:tr h="447521">
                <a:tc>
                  <a:txBody>
                    <a:bodyPr/>
                    <a:lstStyle/>
                    <a:p>
                      <a:pPr marL="0" marR="0">
                        <a:spcBef>
                          <a:spcPts val="600"/>
                        </a:spcBef>
                        <a:spcAft>
                          <a:spcPts val="600"/>
                        </a:spcAft>
                      </a:pPr>
                      <a:r>
                        <a:rPr lang="en-US" sz="1400" b="1" i="0" cap="small" dirty="0">
                          <a:solidFill>
                            <a:schemeClr val="tx1"/>
                          </a:solidFill>
                          <a:effectLst/>
                          <a:latin typeface="Arial Narrow" panose="020B0604020202020204" pitchFamily="34" charset="0"/>
                          <a:cs typeface="Arial Narrow" panose="020B0604020202020204" pitchFamily="34" charset="0"/>
                        </a:rPr>
                        <a:t>Implementation Schedule</a:t>
                      </a:r>
                      <a:endParaRPr lang="en-US" sz="14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400" b="0" i="0" dirty="0">
                          <a:solidFill>
                            <a:schemeClr val="tx1"/>
                          </a:solidFill>
                          <a:effectLst/>
                          <a:latin typeface="Arial Narrow" panose="020B0604020202020204" pitchFamily="34" charset="0"/>
                          <a:cs typeface="Arial Narrow" panose="020B0604020202020204" pitchFamily="34" charset="0"/>
                        </a:rPr>
                        <a:t>Details TBD, implementation would occur over approximately 9 months and would start by FY23. </a:t>
                      </a:r>
                      <a:endParaRPr lang="en-US" sz="14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5086723"/>
                  </a:ext>
                </a:extLst>
              </a:tr>
              <a:tr h="629535">
                <a:tc>
                  <a:txBody>
                    <a:bodyPr/>
                    <a:lstStyle/>
                    <a:p>
                      <a:pPr marL="0" marR="0">
                        <a:spcBef>
                          <a:spcPts val="600"/>
                        </a:spcBef>
                        <a:spcAft>
                          <a:spcPts val="600"/>
                        </a:spcAft>
                      </a:pPr>
                      <a:r>
                        <a:rPr lang="en-US" sz="1400" b="1" i="0" cap="small" dirty="0">
                          <a:solidFill>
                            <a:schemeClr val="tx1"/>
                          </a:solidFill>
                          <a:effectLst/>
                          <a:latin typeface="Arial Narrow" panose="020B0604020202020204" pitchFamily="34" charset="0"/>
                          <a:cs typeface="Arial Narrow" panose="020B0604020202020204" pitchFamily="34" charset="0"/>
                        </a:rPr>
                        <a:t>Additional Comments</a:t>
                      </a:r>
                      <a:endParaRPr lang="en-US" sz="14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400" b="0" i="0" dirty="0">
                          <a:solidFill>
                            <a:schemeClr val="tx1"/>
                          </a:solidFill>
                          <a:effectLst/>
                          <a:latin typeface="Arial Narrow" panose="020B0604020202020204" pitchFamily="34" charset="0"/>
                          <a:cs typeface="Arial Narrow" panose="020B0604020202020204" pitchFamily="34" charset="0"/>
                        </a:rPr>
                        <a:t>Costs based upon implementation of a particular software package.  Cost could vary (and likely be less) if other solutions meet requirements.</a:t>
                      </a:r>
                      <a:endParaRPr lang="en-US" sz="1400" b="0"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635648"/>
                  </a:ext>
                </a:extLst>
              </a:tr>
            </a:tbl>
          </a:graphicData>
        </a:graphic>
      </p:graphicFrame>
    </p:spTree>
    <p:extLst>
      <p:ext uri="{BB962C8B-B14F-4D97-AF65-F5344CB8AC3E}">
        <p14:creationId xmlns:p14="http://schemas.microsoft.com/office/powerpoint/2010/main" val="31055224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50C47-70D9-4D2D-EBEC-5B9F5B8321D8}"/>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Mitigation projects Cont.</a:t>
            </a:r>
            <a:endParaRPr lang="en-US" sz="3600" dirty="0"/>
          </a:p>
        </p:txBody>
      </p:sp>
      <p:graphicFrame>
        <p:nvGraphicFramePr>
          <p:cNvPr id="4" name="Table 3">
            <a:extLst>
              <a:ext uri="{FF2B5EF4-FFF2-40B4-BE49-F238E27FC236}">
                <a16:creationId xmlns:a16="http://schemas.microsoft.com/office/drawing/2014/main" id="{6B7EE73D-33BF-3EF3-2D7E-F86C59D1DA79}"/>
              </a:ext>
            </a:extLst>
          </p:cNvPr>
          <p:cNvGraphicFramePr>
            <a:graphicFrameLocks noGrp="1"/>
          </p:cNvGraphicFramePr>
          <p:nvPr>
            <p:extLst>
              <p:ext uri="{D42A27DB-BD31-4B8C-83A1-F6EECF244321}">
                <p14:modId xmlns:p14="http://schemas.microsoft.com/office/powerpoint/2010/main" val="2311113519"/>
              </p:ext>
            </p:extLst>
          </p:nvPr>
        </p:nvGraphicFramePr>
        <p:xfrm>
          <a:off x="838200" y="1361299"/>
          <a:ext cx="10515600" cy="5348751"/>
        </p:xfrm>
        <a:graphic>
          <a:graphicData uri="http://schemas.openxmlformats.org/drawingml/2006/table">
            <a:tbl>
              <a:tblPr firstRow="1" firstCol="1" bandRow="1">
                <a:tableStyleId>{5C22544A-7EE6-4342-B048-85BDC9FD1C3A}</a:tableStyleId>
              </a:tblPr>
              <a:tblGrid>
                <a:gridCol w="3882455">
                  <a:extLst>
                    <a:ext uri="{9D8B030D-6E8A-4147-A177-3AD203B41FA5}">
                      <a16:colId xmlns:a16="http://schemas.microsoft.com/office/drawing/2014/main" val="321635959"/>
                    </a:ext>
                  </a:extLst>
                </a:gridCol>
                <a:gridCol w="6633145">
                  <a:extLst>
                    <a:ext uri="{9D8B030D-6E8A-4147-A177-3AD203B41FA5}">
                      <a16:colId xmlns:a16="http://schemas.microsoft.com/office/drawing/2014/main" val="3670383190"/>
                    </a:ext>
                  </a:extLst>
                </a:gridCol>
              </a:tblGrid>
              <a:tr h="321834">
                <a:tc gridSpan="2">
                  <a:txBody>
                    <a:bodyPr/>
                    <a:lstStyle/>
                    <a:p>
                      <a:pPr marL="0" marR="0" algn="just">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Mitigation Action: Damper Inspection Program</a:t>
                      </a:r>
                      <a:r>
                        <a:rPr lang="en-US" sz="1600" b="1" i="0" dirty="0">
                          <a:solidFill>
                            <a:schemeClr val="tx1"/>
                          </a:solidFill>
                          <a:effectLst/>
                          <a:latin typeface="Arial Narrow" panose="020B0604020202020204" pitchFamily="34" charset="0"/>
                          <a:cs typeface="Arial Narrow" panose="020B0604020202020204" pitchFamily="34" charset="0"/>
                        </a:rPr>
                        <a:t> (HIGH)</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hMerge="1">
                  <a:txBody>
                    <a:bodyPr/>
                    <a:lstStyle/>
                    <a:p>
                      <a:endParaRPr lang="en-US"/>
                    </a:p>
                  </a:txBody>
                  <a:tcPr/>
                </a:tc>
                <a:extLst>
                  <a:ext uri="{0D108BD9-81ED-4DB2-BD59-A6C34878D82A}">
                    <a16:rowId xmlns:a16="http://schemas.microsoft.com/office/drawing/2014/main" val="3164755000"/>
                  </a:ext>
                </a:extLst>
              </a:tr>
              <a:tr h="329984">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Proposed Action</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600" b="0" i="0" dirty="0">
                          <a:effectLst/>
                          <a:latin typeface="Arial Narrow" panose="020B0604020202020204" pitchFamily="34" charset="0"/>
                          <a:cs typeface="Arial Narrow" panose="020B0604020202020204" pitchFamily="34" charset="0"/>
                        </a:rPr>
                        <a:t>Inventory/Annual Inspections</a:t>
                      </a:r>
                      <a:endParaRPr lang="en-US" sz="16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9516720"/>
                  </a:ext>
                </a:extLst>
              </a:tr>
              <a:tr h="327947">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Risk Reduction Benefit</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600"/>
                        </a:spcBef>
                        <a:spcAft>
                          <a:spcPts val="600"/>
                        </a:spcAft>
                      </a:pPr>
                      <a:r>
                        <a:rPr lang="en-US" sz="1600" b="0" i="0" dirty="0">
                          <a:effectLst/>
                          <a:latin typeface="Arial Narrow" panose="020B0604020202020204" pitchFamily="34" charset="0"/>
                          <a:cs typeface="Arial Narrow" panose="020B0604020202020204" pitchFamily="34" charset="0"/>
                        </a:rPr>
                        <a:t>Ensure all dampers are in good working order </a:t>
                      </a:r>
                      <a:endParaRPr lang="en-US" sz="16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8529551"/>
                  </a:ext>
                </a:extLst>
              </a:tr>
              <a:tr h="336098">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Action Type</a:t>
                      </a:r>
                      <a:r>
                        <a:rPr lang="en-US" sz="1600" b="1" i="0" dirty="0">
                          <a:solidFill>
                            <a:schemeClr val="tx1"/>
                          </a:solidFill>
                          <a:effectLst/>
                          <a:latin typeface="Arial Narrow" panose="020B0604020202020204" pitchFamily="34" charset="0"/>
                          <a:cs typeface="Arial Narrow" panose="020B0604020202020204" pitchFamily="34" charset="0"/>
                        </a:rPr>
                        <a:t>: Inventory and Inspections</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r>
                        <a:rPr lang="en-US" sz="1600" b="0" i="0" cap="small" dirty="0">
                          <a:effectLst/>
                          <a:latin typeface="Arial Narrow" panose="020B0604020202020204" pitchFamily="34" charset="0"/>
                          <a:cs typeface="Arial Narrow" panose="020B0604020202020204" pitchFamily="34" charset="0"/>
                        </a:rPr>
                        <a:t>Location: </a:t>
                      </a:r>
                      <a:r>
                        <a:rPr lang="en-US" sz="1600" b="0" i="0" dirty="0">
                          <a:effectLst/>
                          <a:latin typeface="Arial Narrow" panose="020B0604020202020204" pitchFamily="34" charset="0"/>
                          <a:cs typeface="Arial Narrow" panose="020B0604020202020204" pitchFamily="34" charset="0"/>
                        </a:rPr>
                        <a:t>Campus Wide: MPC/MCV</a:t>
                      </a:r>
                      <a:endParaRPr lang="en-US" sz="2400" b="0" i="0" dirty="0">
                        <a:latin typeface="Arial Narrow" panose="020B060402020202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963185"/>
                  </a:ext>
                </a:extLst>
              </a:tr>
              <a:tr h="344248">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Hazard Addressed</a:t>
                      </a:r>
                      <a:r>
                        <a:rPr lang="en-US" sz="1600" b="1" i="0" dirty="0">
                          <a:solidFill>
                            <a:schemeClr val="tx1"/>
                          </a:solidFill>
                          <a:effectLst/>
                          <a:latin typeface="Arial Narrow" panose="020B0604020202020204" pitchFamily="34" charset="0"/>
                          <a:cs typeface="Arial Narrow" panose="020B0604020202020204" pitchFamily="34" charset="0"/>
                        </a:rPr>
                        <a:t>: Fire</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r>
                        <a:rPr lang="en-US" sz="1600" b="0" i="0" cap="small" dirty="0">
                          <a:effectLst/>
                          <a:latin typeface="Arial Narrow" panose="020B0604020202020204" pitchFamily="34" charset="0"/>
                          <a:cs typeface="Arial Narrow" panose="020B0604020202020204" pitchFamily="34" charset="0"/>
                        </a:rPr>
                        <a:t>Priority:</a:t>
                      </a:r>
                      <a:r>
                        <a:rPr lang="en-US" sz="1600" b="0" i="0" dirty="0">
                          <a:effectLst/>
                          <a:latin typeface="Arial Narrow" panose="020B0604020202020204" pitchFamily="34" charset="0"/>
                          <a:cs typeface="Arial Narrow" panose="020B0604020202020204" pitchFamily="34" charset="0"/>
                        </a:rPr>
                        <a:t> High</a:t>
                      </a:r>
                      <a:endParaRPr lang="en-US" sz="2400" b="0" i="0" dirty="0">
                        <a:latin typeface="Arial Narrow" panose="020B060402020202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8319975"/>
                  </a:ext>
                </a:extLst>
              </a:tr>
              <a:tr h="472719">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Potential Funding Source(s):</a:t>
                      </a:r>
                      <a:r>
                        <a:rPr lang="en-US" sz="1600" b="1" i="0" dirty="0">
                          <a:solidFill>
                            <a:schemeClr val="tx1"/>
                          </a:solidFill>
                          <a:effectLst/>
                          <a:latin typeface="Arial Narrow" panose="020B0604020202020204" pitchFamily="34" charset="0"/>
                          <a:cs typeface="Arial Narrow" panose="020B0604020202020204" pitchFamily="34" charset="0"/>
                        </a:rPr>
                        <a:t> Safety &amp; Risk Management</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r>
                        <a:rPr lang="en-US" sz="1600" b="0" i="0" cap="small" dirty="0">
                          <a:effectLst/>
                          <a:latin typeface="Arial Narrow" panose="020B0604020202020204" pitchFamily="34" charset="0"/>
                          <a:cs typeface="Arial Narrow" panose="020B0604020202020204" pitchFamily="34" charset="0"/>
                        </a:rPr>
                        <a:t>Estimated Cost:</a:t>
                      </a:r>
                      <a:r>
                        <a:rPr lang="en-US" sz="1600" b="0" i="0" dirty="0">
                          <a:effectLst/>
                          <a:latin typeface="Arial Narrow" panose="020B0604020202020204" pitchFamily="34" charset="0"/>
                          <a:cs typeface="Arial Narrow" panose="020B0604020202020204" pitchFamily="34" charset="0"/>
                        </a:rPr>
                        <a:t>  Pending Bid</a:t>
                      </a:r>
                      <a:endParaRPr lang="en-US" sz="2400" b="0" i="0" dirty="0">
                        <a:latin typeface="Arial Narrow" panose="020B060402020202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5742273"/>
                  </a:ext>
                </a:extLst>
              </a:tr>
              <a:tr h="409450">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Implementation Schedule</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0"/>
                        </a:spcBef>
                        <a:spcAft>
                          <a:spcPts val="0"/>
                        </a:spcAft>
                      </a:pPr>
                      <a:r>
                        <a:rPr lang="en-US" sz="1600" b="0" i="0" dirty="0">
                          <a:effectLst/>
                          <a:latin typeface="Arial Narrow" panose="020B0604020202020204" pitchFamily="34" charset="0"/>
                          <a:cs typeface="Arial Narrow" panose="020B0604020202020204" pitchFamily="34" charset="0"/>
                        </a:rPr>
                        <a:t>5 years for full compliance</a:t>
                      </a:r>
                      <a:endParaRPr lang="en-US" sz="16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6517275"/>
                  </a:ext>
                </a:extLst>
              </a:tr>
              <a:tr h="2791510">
                <a:tc>
                  <a:txBody>
                    <a:bodyPr/>
                    <a:lstStyle/>
                    <a:p>
                      <a:pPr marL="0" marR="0">
                        <a:spcBef>
                          <a:spcPts val="600"/>
                        </a:spcBef>
                        <a:spcAft>
                          <a:spcPts val="600"/>
                        </a:spcAft>
                      </a:pPr>
                      <a:r>
                        <a:rPr lang="en-US" sz="1600" b="1" i="0" cap="small" dirty="0">
                          <a:solidFill>
                            <a:schemeClr val="tx1"/>
                          </a:solidFill>
                          <a:effectLst/>
                          <a:latin typeface="Arial Narrow" panose="020B0604020202020204" pitchFamily="34" charset="0"/>
                          <a:cs typeface="Arial Narrow" panose="020B0604020202020204" pitchFamily="34" charset="0"/>
                        </a:rPr>
                        <a:t>Additional Comments</a:t>
                      </a:r>
                      <a:endParaRPr lang="en-US" sz="1600" b="1" i="0" dirty="0">
                        <a:solidFill>
                          <a:schemeClr val="tx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spcBef>
                          <a:spcPts val="0"/>
                        </a:spcBef>
                        <a:spcAft>
                          <a:spcPts val="0"/>
                        </a:spcAft>
                      </a:pPr>
                      <a:r>
                        <a:rPr lang="en-US" sz="1600" b="0" i="0" dirty="0">
                          <a:effectLst/>
                          <a:latin typeface="Arial Narrow" panose="020B0604020202020204" pitchFamily="34" charset="0"/>
                          <a:cs typeface="Arial Narrow" panose="020B0604020202020204" pitchFamily="34" charset="0"/>
                        </a:rPr>
                        <a:t>Virginia State Fire Marshal’s Office has cited VCU in the past for not meeting the codes &amp; standards associated with inspection &amp; testing of these assets. Responsibility and budget will need to be determined. </a:t>
                      </a:r>
                    </a:p>
                    <a:p>
                      <a:pPr marL="0" marR="0">
                        <a:spcBef>
                          <a:spcPts val="0"/>
                        </a:spcBef>
                        <a:spcAft>
                          <a:spcPts val="0"/>
                        </a:spcAft>
                      </a:pPr>
                      <a:r>
                        <a:rPr lang="en-US" sz="1600" b="0" i="0" dirty="0">
                          <a:effectLst/>
                          <a:latin typeface="Arial Narrow" panose="020B0604020202020204" pitchFamily="34" charset="0"/>
                          <a:cs typeface="Arial Narrow" panose="020B0604020202020204" pitchFamily="34" charset="0"/>
                        </a:rPr>
                        <a:t>Fire Damper Inspections </a:t>
                      </a:r>
                    </a:p>
                    <a:p>
                      <a:pPr marL="0" marR="0">
                        <a:spcBef>
                          <a:spcPts val="0"/>
                        </a:spcBef>
                        <a:spcAft>
                          <a:spcPts val="0"/>
                        </a:spcAft>
                      </a:pPr>
                      <a:r>
                        <a:rPr lang="en-US" sz="1600" b="0" i="0" dirty="0">
                          <a:effectLst/>
                          <a:latin typeface="Arial Narrow" panose="020B0604020202020204" pitchFamily="34" charset="0"/>
                          <a:cs typeface="Arial Narrow" panose="020B0604020202020204" pitchFamily="34" charset="0"/>
                        </a:rPr>
                        <a:t>Per NFPA 80 (2016)</a:t>
                      </a:r>
                    </a:p>
                    <a:p>
                      <a:pPr marL="0" marR="0">
                        <a:spcBef>
                          <a:spcPts val="0"/>
                        </a:spcBef>
                        <a:spcAft>
                          <a:spcPts val="0"/>
                        </a:spcAft>
                      </a:pPr>
                      <a:r>
                        <a:rPr lang="en-US" sz="1600" b="0" i="0" dirty="0">
                          <a:effectLst/>
                          <a:latin typeface="Arial Narrow" panose="020B0604020202020204" pitchFamily="34" charset="0"/>
                          <a:cs typeface="Arial Narrow" panose="020B0604020202020204" pitchFamily="34" charset="0"/>
                        </a:rPr>
                        <a:t>19.5.1 Testing Frequency.</a:t>
                      </a:r>
                    </a:p>
                    <a:p>
                      <a:pPr marL="0" marR="0">
                        <a:spcBef>
                          <a:spcPts val="0"/>
                        </a:spcBef>
                        <a:spcAft>
                          <a:spcPts val="0"/>
                        </a:spcAft>
                      </a:pPr>
                      <a:r>
                        <a:rPr lang="en-US" sz="1600" b="0" i="0" dirty="0">
                          <a:effectLst/>
                          <a:latin typeface="Arial Narrow" panose="020B0604020202020204" pitchFamily="34" charset="0"/>
                          <a:cs typeface="Arial Narrow" panose="020B0604020202020204" pitchFamily="34" charset="0"/>
                        </a:rPr>
                        <a:t>19.5.1.1 Each damper shall be tested and inspected 1 year after acceptance testing.</a:t>
                      </a:r>
                    </a:p>
                    <a:p>
                      <a:pPr marL="0" marR="0">
                        <a:spcBef>
                          <a:spcPts val="0"/>
                        </a:spcBef>
                        <a:spcAft>
                          <a:spcPts val="0"/>
                        </a:spcAft>
                      </a:pPr>
                      <a:r>
                        <a:rPr lang="en-US" sz="1600" b="0" i="0" dirty="0">
                          <a:effectLst/>
                          <a:latin typeface="Arial Narrow" panose="020B0604020202020204" pitchFamily="34" charset="0"/>
                          <a:cs typeface="Arial Narrow" panose="020B0604020202020204" pitchFamily="34" charset="0"/>
                        </a:rPr>
                        <a:t>19.5.1.2 The test and inspection frequency shall then be every 4 years, except in buildings containing a hospital, where the frequency shall be every 6 years</a:t>
                      </a:r>
                      <a:endParaRPr lang="en-US" sz="16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5322573"/>
                  </a:ext>
                </a:extLst>
              </a:tr>
            </a:tbl>
          </a:graphicData>
        </a:graphic>
      </p:graphicFrame>
    </p:spTree>
    <p:extLst>
      <p:ext uri="{BB962C8B-B14F-4D97-AF65-F5344CB8AC3E}">
        <p14:creationId xmlns:p14="http://schemas.microsoft.com/office/powerpoint/2010/main" val="3185714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D910C-6AEB-BE93-2E19-1D6513167DCD}"/>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Mitigation projects Cont.</a:t>
            </a:r>
            <a:endParaRPr lang="en-US" sz="3600" dirty="0"/>
          </a:p>
        </p:txBody>
      </p:sp>
      <p:graphicFrame>
        <p:nvGraphicFramePr>
          <p:cNvPr id="4" name="Table 3">
            <a:extLst>
              <a:ext uri="{FF2B5EF4-FFF2-40B4-BE49-F238E27FC236}">
                <a16:creationId xmlns:a16="http://schemas.microsoft.com/office/drawing/2014/main" id="{D5B68C32-A9C5-F4F9-C777-BE9597A5AC1E}"/>
              </a:ext>
            </a:extLst>
          </p:cNvPr>
          <p:cNvGraphicFramePr>
            <a:graphicFrameLocks noGrp="1"/>
          </p:cNvGraphicFramePr>
          <p:nvPr>
            <p:extLst>
              <p:ext uri="{D42A27DB-BD31-4B8C-83A1-F6EECF244321}">
                <p14:modId xmlns:p14="http://schemas.microsoft.com/office/powerpoint/2010/main" val="3901666019"/>
              </p:ext>
            </p:extLst>
          </p:nvPr>
        </p:nvGraphicFramePr>
        <p:xfrm>
          <a:off x="838200" y="1376855"/>
          <a:ext cx="10515600" cy="5116019"/>
        </p:xfrm>
        <a:graphic>
          <a:graphicData uri="http://schemas.openxmlformats.org/drawingml/2006/table">
            <a:tbl>
              <a:tblPr firstRow="1" firstCol="1" bandRow="1">
                <a:tableStyleId>{5C22544A-7EE6-4342-B048-85BDC9FD1C3A}</a:tableStyleId>
              </a:tblPr>
              <a:tblGrid>
                <a:gridCol w="3882455">
                  <a:extLst>
                    <a:ext uri="{9D8B030D-6E8A-4147-A177-3AD203B41FA5}">
                      <a16:colId xmlns:a16="http://schemas.microsoft.com/office/drawing/2014/main" val="2127732136"/>
                    </a:ext>
                  </a:extLst>
                </a:gridCol>
                <a:gridCol w="6633145">
                  <a:extLst>
                    <a:ext uri="{9D8B030D-6E8A-4147-A177-3AD203B41FA5}">
                      <a16:colId xmlns:a16="http://schemas.microsoft.com/office/drawing/2014/main" val="744529164"/>
                    </a:ext>
                  </a:extLst>
                </a:gridCol>
              </a:tblGrid>
              <a:tr h="388085">
                <a:tc gridSpan="2">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Mitigation Action:  Civil Disturbance (MEDIUM)</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hMerge="1">
                  <a:txBody>
                    <a:bodyPr/>
                    <a:lstStyle/>
                    <a:p>
                      <a:endParaRPr lang="en-US"/>
                    </a:p>
                  </a:txBody>
                  <a:tcPr/>
                </a:tc>
                <a:extLst>
                  <a:ext uri="{0D108BD9-81ED-4DB2-BD59-A6C34878D82A}">
                    <a16:rowId xmlns:a16="http://schemas.microsoft.com/office/drawing/2014/main" val="3252126593"/>
                  </a:ext>
                </a:extLst>
              </a:tr>
              <a:tr h="1552342">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Proposed Action</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Increase the Crowd Management Equipment for the Police Department so that all officers can be issued their own helmets and gas mask.  Training for officers to deal with large groups that are peaceful or disorderly.  Purchase a vehicle capable of deploying for multiple purposes during a civil disturbance with resources for officers dealing with fires, chemical spray, damaged property, etc.</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7023142"/>
                  </a:ext>
                </a:extLst>
              </a:tr>
              <a:tr h="847080">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Risk Reduction Benefit</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Prevention of unnecessary injuries to officers and the public.  Faster response to situations deeming a coded response. </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3639325"/>
                  </a:ext>
                </a:extLst>
              </a:tr>
              <a:tr h="388085">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Action Type:  Response and Deployment</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Location: VCU Campuses, Richmond</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682980"/>
                  </a:ext>
                </a:extLst>
              </a:tr>
              <a:tr h="776172">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Hazard Addressed: Destruction of Property, Disorderly, Assaults, Arson</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Priority: Medium</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2569575"/>
                  </a:ext>
                </a:extLst>
              </a:tr>
              <a:tr h="388085">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Potential Funding Source(s):  Grants</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Estimated Cost:  Pending cost of training </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1926276"/>
                  </a:ext>
                </a:extLst>
              </a:tr>
              <a:tr h="388085">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Implementation </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Planning stages.</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5185805"/>
                  </a:ext>
                </a:extLst>
              </a:tr>
              <a:tr h="388085">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Additional Comments</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None</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9392806"/>
                  </a:ext>
                </a:extLst>
              </a:tr>
            </a:tbl>
          </a:graphicData>
        </a:graphic>
      </p:graphicFrame>
    </p:spTree>
    <p:extLst>
      <p:ext uri="{BB962C8B-B14F-4D97-AF65-F5344CB8AC3E}">
        <p14:creationId xmlns:p14="http://schemas.microsoft.com/office/powerpoint/2010/main" val="24325504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32998-1879-D62E-5DEC-B3E03057CD3F}"/>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Mitigation projects Cont.</a:t>
            </a:r>
            <a:endParaRPr lang="en-US" sz="3600" dirty="0"/>
          </a:p>
        </p:txBody>
      </p:sp>
      <p:graphicFrame>
        <p:nvGraphicFramePr>
          <p:cNvPr id="4" name="Table 3">
            <a:extLst>
              <a:ext uri="{FF2B5EF4-FFF2-40B4-BE49-F238E27FC236}">
                <a16:creationId xmlns:a16="http://schemas.microsoft.com/office/drawing/2014/main" id="{8DEC8458-526B-4B71-2266-C8F16215B284}"/>
              </a:ext>
            </a:extLst>
          </p:cNvPr>
          <p:cNvGraphicFramePr>
            <a:graphicFrameLocks noGrp="1"/>
          </p:cNvGraphicFramePr>
          <p:nvPr>
            <p:extLst>
              <p:ext uri="{D42A27DB-BD31-4B8C-83A1-F6EECF244321}">
                <p14:modId xmlns:p14="http://schemas.microsoft.com/office/powerpoint/2010/main" val="3641429325"/>
              </p:ext>
            </p:extLst>
          </p:nvPr>
        </p:nvGraphicFramePr>
        <p:xfrm>
          <a:off x="838200" y="1397876"/>
          <a:ext cx="10515600" cy="5094998"/>
        </p:xfrm>
        <a:graphic>
          <a:graphicData uri="http://schemas.openxmlformats.org/drawingml/2006/table">
            <a:tbl>
              <a:tblPr firstRow="1" firstCol="1" bandRow="1">
                <a:tableStyleId>{5C22544A-7EE6-4342-B048-85BDC9FD1C3A}</a:tableStyleId>
              </a:tblPr>
              <a:tblGrid>
                <a:gridCol w="3882455">
                  <a:extLst>
                    <a:ext uri="{9D8B030D-6E8A-4147-A177-3AD203B41FA5}">
                      <a16:colId xmlns:a16="http://schemas.microsoft.com/office/drawing/2014/main" val="1630168712"/>
                    </a:ext>
                  </a:extLst>
                </a:gridCol>
                <a:gridCol w="6633145">
                  <a:extLst>
                    <a:ext uri="{9D8B030D-6E8A-4147-A177-3AD203B41FA5}">
                      <a16:colId xmlns:a16="http://schemas.microsoft.com/office/drawing/2014/main" val="1981473084"/>
                    </a:ext>
                  </a:extLst>
                </a:gridCol>
              </a:tblGrid>
              <a:tr h="509500">
                <a:tc gridSpan="2">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Mitigation Action: Active Shooter Training (MEDIUM)</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hMerge="1">
                  <a:txBody>
                    <a:bodyPr/>
                    <a:lstStyle/>
                    <a:p>
                      <a:endParaRPr lang="en-US"/>
                    </a:p>
                  </a:txBody>
                  <a:tcPr/>
                </a:tc>
                <a:extLst>
                  <a:ext uri="{0D108BD9-81ED-4DB2-BD59-A6C34878D82A}">
                    <a16:rowId xmlns:a16="http://schemas.microsoft.com/office/drawing/2014/main" val="4091928720"/>
                  </a:ext>
                </a:extLst>
              </a:tr>
              <a:tr h="1018999">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Proposed Action</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Active Shooter annual training and drills to include sheltering in place and campus evacuations, ShotSpotter, Active Shooter Response Video, and classroom lockdown systems for all classes.  </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1243623"/>
                  </a:ext>
                </a:extLst>
              </a:tr>
              <a:tr h="1018999">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Risk Reduction Benefit</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Reduce the number of victims, increase the response to the man-made threat, and decrease unnecessary foot traffic on or near crime site.  </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076508"/>
                  </a:ext>
                </a:extLst>
              </a:tr>
              <a:tr h="509500">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Action Type: Building and Park</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Location: VCU Campus, Richmond City</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5057484"/>
                  </a:ext>
                </a:extLst>
              </a:tr>
              <a:tr h="509500">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Hazard Addressed: Weapons, Terrorists</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Priority: Medium</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398431"/>
                  </a:ext>
                </a:extLst>
              </a:tr>
              <a:tr h="509500">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Potential Funding Source(s): Government/ Federal</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Estimated Cost: $210,000.00</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0638796"/>
                  </a:ext>
                </a:extLst>
              </a:tr>
              <a:tr h="509500">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Implementation Schedule</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Initial planning phase</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0909772"/>
                  </a:ext>
                </a:extLst>
              </a:tr>
              <a:tr h="509500">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Additional Comments</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Training for this type of incident should include external partners that would be involved.</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6856315"/>
                  </a:ext>
                </a:extLst>
              </a:tr>
            </a:tbl>
          </a:graphicData>
        </a:graphic>
      </p:graphicFrame>
    </p:spTree>
    <p:extLst>
      <p:ext uri="{BB962C8B-B14F-4D97-AF65-F5344CB8AC3E}">
        <p14:creationId xmlns:p14="http://schemas.microsoft.com/office/powerpoint/2010/main" val="3806234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5EAD3-3FA3-826C-F37B-4A78517E8230}"/>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Mitigation projects Cont.</a:t>
            </a:r>
            <a:endParaRPr lang="en-US" sz="3600" dirty="0"/>
          </a:p>
        </p:txBody>
      </p:sp>
      <p:graphicFrame>
        <p:nvGraphicFramePr>
          <p:cNvPr id="4" name="Table 3">
            <a:extLst>
              <a:ext uri="{FF2B5EF4-FFF2-40B4-BE49-F238E27FC236}">
                <a16:creationId xmlns:a16="http://schemas.microsoft.com/office/drawing/2014/main" id="{2EFD2BE1-2991-2F54-96A5-2A931E29F22F}"/>
              </a:ext>
            </a:extLst>
          </p:cNvPr>
          <p:cNvGraphicFramePr>
            <a:graphicFrameLocks noGrp="1"/>
          </p:cNvGraphicFramePr>
          <p:nvPr>
            <p:extLst>
              <p:ext uri="{D42A27DB-BD31-4B8C-83A1-F6EECF244321}">
                <p14:modId xmlns:p14="http://schemas.microsoft.com/office/powerpoint/2010/main" val="1423738606"/>
              </p:ext>
            </p:extLst>
          </p:nvPr>
        </p:nvGraphicFramePr>
        <p:xfrm>
          <a:off x="838200" y="1376856"/>
          <a:ext cx="10515600" cy="5116018"/>
        </p:xfrm>
        <a:graphic>
          <a:graphicData uri="http://schemas.openxmlformats.org/drawingml/2006/table">
            <a:tbl>
              <a:tblPr firstRow="1" firstCol="1" bandRow="1">
                <a:tableStyleId>{5C22544A-7EE6-4342-B048-85BDC9FD1C3A}</a:tableStyleId>
              </a:tblPr>
              <a:tblGrid>
                <a:gridCol w="3882455">
                  <a:extLst>
                    <a:ext uri="{9D8B030D-6E8A-4147-A177-3AD203B41FA5}">
                      <a16:colId xmlns:a16="http://schemas.microsoft.com/office/drawing/2014/main" val="3044194592"/>
                    </a:ext>
                  </a:extLst>
                </a:gridCol>
                <a:gridCol w="6633145">
                  <a:extLst>
                    <a:ext uri="{9D8B030D-6E8A-4147-A177-3AD203B41FA5}">
                      <a16:colId xmlns:a16="http://schemas.microsoft.com/office/drawing/2014/main" val="4080309805"/>
                    </a:ext>
                  </a:extLst>
                </a:gridCol>
              </a:tblGrid>
              <a:tr h="465092">
                <a:tc gridSpan="2">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Mitigation Action: New Steam Plan Facility (LOW)</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hMerge="1">
                  <a:txBody>
                    <a:bodyPr/>
                    <a:lstStyle/>
                    <a:p>
                      <a:endParaRPr lang="en-US"/>
                    </a:p>
                  </a:txBody>
                  <a:tcPr/>
                </a:tc>
                <a:extLst>
                  <a:ext uri="{0D108BD9-81ED-4DB2-BD59-A6C34878D82A}">
                    <a16:rowId xmlns:a16="http://schemas.microsoft.com/office/drawing/2014/main" val="3046689823"/>
                  </a:ext>
                </a:extLst>
              </a:tr>
              <a:tr h="930186">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Proposed Action</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Construct a remote steam plant to use in case of the main steam plant outage or to assist with main plant shutdowns/maintenance/repair.</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7509821"/>
                  </a:ext>
                </a:extLst>
              </a:tr>
              <a:tr h="930186">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Risk Reduction Benefit</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The current MCV steam plant uptime is not 100% (99.908%).  Having a backup plant could allow us to keep from ever having to stop steam supply.</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0373366"/>
                  </a:ext>
                </a:extLst>
              </a:tr>
              <a:tr h="465092">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Action Type:  New Construction</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Location: TBD, likely on the MCV campus.</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5361786"/>
                  </a:ext>
                </a:extLst>
              </a:tr>
              <a:tr h="465092">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Hazard Addressed: Steam/Electrical outages</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Priority: Low</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133531"/>
                  </a:ext>
                </a:extLst>
              </a:tr>
              <a:tr h="930186">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Potential Funding Source(s): Loan against future steam plant income.</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Estimated Cost: $40,000,000.00</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0051050"/>
                  </a:ext>
                </a:extLst>
              </a:tr>
              <a:tr h="465092">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Implementation Schedule</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1 year of planning and 2 years of construction.</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1918592"/>
                  </a:ext>
                </a:extLst>
              </a:tr>
              <a:tr h="465092">
                <a:tc>
                  <a:txBody>
                    <a:bodyPr/>
                    <a:lstStyle/>
                    <a:p>
                      <a:pPr marL="0" marR="0" algn="just" defTabSz="914400" rtl="0" eaLnBrk="1" latinLnBrk="0" hangingPunct="1">
                        <a:spcBef>
                          <a:spcPts val="600"/>
                        </a:spcBef>
                        <a:spcAft>
                          <a:spcPts val="600"/>
                        </a:spcAft>
                      </a:pPr>
                      <a:r>
                        <a:rPr lang="en-US" sz="1600" b="1" i="0" kern="1200" cap="small" dirty="0">
                          <a:solidFill>
                            <a:schemeClr val="tx1"/>
                          </a:solidFill>
                          <a:effectLst/>
                          <a:latin typeface="Arial Narrow" panose="020B0604020202020204" pitchFamily="34" charset="0"/>
                          <a:ea typeface="+mn-ea"/>
                          <a:cs typeface="Arial Narrow" panose="020B0604020202020204" pitchFamily="34" charset="0"/>
                        </a:rPr>
                        <a:t>Additional Comments</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305"/>
                    </a:solidFill>
                  </a:tcPr>
                </a:tc>
                <a:tc>
                  <a:txBody>
                    <a:bodyPr/>
                    <a:lstStyle/>
                    <a:p>
                      <a:pPr marL="0" marR="0" algn="just" defTabSz="914400" rtl="0" eaLnBrk="1" latinLnBrk="0" hangingPunct="1">
                        <a:spcBef>
                          <a:spcPts val="600"/>
                        </a:spcBef>
                        <a:spcAft>
                          <a:spcPts val="600"/>
                        </a:spcAft>
                      </a:pPr>
                      <a:r>
                        <a:rPr lang="en-US" sz="1600" b="0" i="0" kern="1200" cap="small" dirty="0">
                          <a:solidFill>
                            <a:schemeClr val="tx1"/>
                          </a:solidFill>
                          <a:effectLst/>
                          <a:latin typeface="Arial Narrow" panose="020B0604020202020204" pitchFamily="34" charset="0"/>
                          <a:ea typeface="+mn-ea"/>
                          <a:cs typeface="Arial Narrow" panose="020B0604020202020204" pitchFamily="34" charset="0"/>
                        </a:rPr>
                        <a:t>See also cogeneration.</a:t>
                      </a:r>
                    </a:p>
                  </a:txBody>
                  <a:tcPr marL="68539" marR="68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2303173"/>
                  </a:ext>
                </a:extLst>
              </a:tr>
            </a:tbl>
          </a:graphicData>
        </a:graphic>
      </p:graphicFrame>
    </p:spTree>
    <p:extLst>
      <p:ext uri="{BB962C8B-B14F-4D97-AF65-F5344CB8AC3E}">
        <p14:creationId xmlns:p14="http://schemas.microsoft.com/office/powerpoint/2010/main" val="3442066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9ECCF-EE89-0C41-0A3B-D1D04A500368}"/>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History</a:t>
            </a:r>
            <a:endParaRPr lang="en-US" sz="3600" dirty="0"/>
          </a:p>
        </p:txBody>
      </p:sp>
      <p:sp>
        <p:nvSpPr>
          <p:cNvPr id="3" name="Content Placeholder 2">
            <a:extLst>
              <a:ext uri="{FF2B5EF4-FFF2-40B4-BE49-F238E27FC236}">
                <a16:creationId xmlns:a16="http://schemas.microsoft.com/office/drawing/2014/main" id="{F4FC8C59-9B78-7A14-DE86-C760411BA9CE}"/>
              </a:ext>
            </a:extLst>
          </p:cNvPr>
          <p:cNvSpPr>
            <a:spLocks noGrp="1"/>
          </p:cNvSpPr>
          <p:nvPr>
            <p:ph idx="1"/>
          </p:nvPr>
        </p:nvSpPr>
        <p:spPr>
          <a:xfrm>
            <a:off x="838200" y="1690688"/>
            <a:ext cx="10515600" cy="4486275"/>
          </a:xfrm>
        </p:spPr>
        <p:txBody>
          <a:bodyPr>
            <a:normAutofit/>
          </a:bodyPr>
          <a:lstStyle/>
          <a:p>
            <a:pPr marL="0" marR="0" indent="0">
              <a:spcBef>
                <a:spcPts val="600"/>
              </a:spcBef>
              <a:spcAft>
                <a:spcPts val="600"/>
              </a:spcAft>
              <a:buNone/>
            </a:pPr>
            <a:r>
              <a:rPr lang="en-US" sz="2400" dirty="0">
                <a:effectLst/>
                <a:latin typeface="Arial Narrow" panose="020B0604020202020204" pitchFamily="34" charset="0"/>
                <a:ea typeface="Calibri" panose="020F0502020204030204" pitchFamily="34" charset="0"/>
                <a:cs typeface="Times New Roman" panose="02020603050405020304" pitchFamily="18" charset="0"/>
              </a:rPr>
              <a:t>VCU traces its roots to two institutions that merged in 1968 to create VCU: the Medical College of Virginia established in 1838 as the medical department of Hampden-Sydney College, and Richmond Professional Institute, founded in 1917.  Today, VCU enrolls more than 29,000 students in more than two hundred degree and certificate programs and encompasses one of the largest academic health centers in the nation.  The VCU Medical Center was named the No.1 hospital in the Richmond region by U.S. New &amp; World Report.</a:t>
            </a:r>
          </a:p>
          <a:p>
            <a:pPr marL="0" marR="0" indent="0">
              <a:spcBef>
                <a:spcPts val="600"/>
              </a:spcBef>
              <a:spcAft>
                <a:spcPts val="600"/>
              </a:spcAft>
              <a:buNone/>
            </a:pPr>
            <a:r>
              <a:rPr lang="en-US" sz="2400" dirty="0">
                <a:effectLst/>
                <a:latin typeface="Arial Narrow" panose="020B0604020202020204" pitchFamily="34" charset="0"/>
                <a:ea typeface="Calibri" panose="020F0502020204030204" pitchFamily="34" charset="0"/>
                <a:cs typeface="Times New Roman" panose="02020603050405020304" pitchFamily="18" charset="0"/>
              </a:rPr>
              <a:t>As one of only seventy-one institutions designated by the Carnegie Foundation as “Community Engaged” with “Highest-Research Activity,” VCU received $335 million in externally funded sponsored awards in fiscal year 2020.  VCU is taking its place among the nation’s premier urban, public research universities. </a:t>
            </a:r>
          </a:p>
        </p:txBody>
      </p:sp>
    </p:spTree>
    <p:extLst>
      <p:ext uri="{BB962C8B-B14F-4D97-AF65-F5344CB8AC3E}">
        <p14:creationId xmlns:p14="http://schemas.microsoft.com/office/powerpoint/2010/main" val="2669971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ED71C-9BEC-946A-FB6F-50B511BDF840}"/>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Future Plan recommendations</a:t>
            </a:r>
            <a:endParaRPr lang="en-US" sz="3600" dirty="0"/>
          </a:p>
        </p:txBody>
      </p:sp>
      <p:sp>
        <p:nvSpPr>
          <p:cNvPr id="3" name="Content Placeholder 2">
            <a:extLst>
              <a:ext uri="{FF2B5EF4-FFF2-40B4-BE49-F238E27FC236}">
                <a16:creationId xmlns:a16="http://schemas.microsoft.com/office/drawing/2014/main" id="{F27E8D87-3615-A9F2-65C5-C0FF3574E6B1}"/>
              </a:ext>
            </a:extLst>
          </p:cNvPr>
          <p:cNvSpPr>
            <a:spLocks noGrp="1"/>
          </p:cNvSpPr>
          <p:nvPr>
            <p:ph idx="1"/>
          </p:nvPr>
        </p:nvSpPr>
        <p:spPr/>
        <p:txBody>
          <a:bodyPr>
            <a:normAutofit/>
          </a:bodyPr>
          <a:lstStyle/>
          <a:p>
            <a:pPr marL="0" marR="0" indent="0">
              <a:spcBef>
                <a:spcPts val="600"/>
              </a:spcBef>
              <a:spcAft>
                <a:spcPts val="600"/>
              </a:spcAft>
              <a:buNone/>
            </a:pPr>
            <a:r>
              <a:rPr lang="en-US" sz="2400" dirty="0">
                <a:effectLst/>
                <a:latin typeface="Arial Narrow" panose="020B0604020202020204" pitchFamily="34" charset="0"/>
                <a:ea typeface="Calibri" panose="020F0502020204030204" pitchFamily="34" charset="0"/>
                <a:cs typeface="Times New Roman" panose="02020603050405020304" pitchFamily="18" charset="0"/>
              </a:rPr>
              <a:t>The following recommendations are made for the 2027 plan update:</a:t>
            </a:r>
          </a:p>
          <a:p>
            <a:pPr marL="342900" marR="0" lvl="0" indent="-342900">
              <a:spcBef>
                <a:spcPts val="600"/>
              </a:spcBef>
              <a:spcAft>
                <a:spcPts val="600"/>
              </a:spcAft>
              <a:buFont typeface="Wingdings" pitchFamily="2" charset="2"/>
              <a:buChar char=""/>
            </a:pPr>
            <a:r>
              <a:rPr lang="en-US" sz="24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Continued participation with the Richmond/Crater Regional Planning Group.</a:t>
            </a:r>
          </a:p>
          <a:p>
            <a:pPr marL="342900" marR="0" lvl="0" indent="-342900">
              <a:spcBef>
                <a:spcPts val="600"/>
              </a:spcBef>
              <a:spcAft>
                <a:spcPts val="600"/>
              </a:spcAft>
              <a:buFont typeface="Wingdings" pitchFamily="2" charset="2"/>
              <a:buChar char=""/>
            </a:pPr>
            <a:r>
              <a:rPr lang="en-US" sz="24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VCU GIS participation in HAZUS.</a:t>
            </a:r>
          </a:p>
          <a:p>
            <a:pPr marL="342900" marR="0" lvl="0" indent="-342900">
              <a:spcBef>
                <a:spcPts val="600"/>
              </a:spcBef>
              <a:spcAft>
                <a:spcPts val="600"/>
              </a:spcAft>
              <a:buFont typeface="Wingdings" pitchFamily="2" charset="2"/>
              <a:buChar char=""/>
            </a:pPr>
            <a:r>
              <a:rPr lang="en-US" sz="24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Updated maps that enhance the campus narrative on land use for property adjacent to VCU.</a:t>
            </a:r>
          </a:p>
          <a:p>
            <a:pPr marL="342900" marR="0" lvl="0" indent="-342900">
              <a:spcBef>
                <a:spcPts val="600"/>
              </a:spcBef>
              <a:spcAft>
                <a:spcPts val="600"/>
              </a:spcAft>
              <a:buFont typeface="Wingdings" pitchFamily="2" charset="2"/>
              <a:buChar char=""/>
            </a:pPr>
            <a:r>
              <a:rPr lang="en-US" sz="24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Document how the 2022 HMP was incorporated into One VCU Master Plan, VCU Strategic Planning, Quest 25, and VCU Health Services Strategic Plan.</a:t>
            </a:r>
          </a:p>
          <a:p>
            <a:pPr marL="342900" marR="0" lvl="0" indent="-342900">
              <a:spcBef>
                <a:spcPts val="600"/>
              </a:spcBef>
              <a:spcAft>
                <a:spcPts val="600"/>
              </a:spcAft>
              <a:buFont typeface="Wingdings" pitchFamily="2" charset="2"/>
              <a:buChar char=""/>
            </a:pPr>
            <a:r>
              <a:rPr lang="en-US" sz="24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Review Richmond/Crater 2022 Hazard Mitigation Plan and incorporate mitigation strategies</a:t>
            </a:r>
          </a:p>
          <a:p>
            <a:endParaRPr lang="en-US" dirty="0"/>
          </a:p>
        </p:txBody>
      </p:sp>
    </p:spTree>
    <p:extLst>
      <p:ext uri="{BB962C8B-B14F-4D97-AF65-F5344CB8AC3E}">
        <p14:creationId xmlns:p14="http://schemas.microsoft.com/office/powerpoint/2010/main" val="1913723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CD934-30BD-2A5B-4B3C-5338E31EA8A0}"/>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Location</a:t>
            </a:r>
            <a:endParaRPr lang="en-US" sz="3600" dirty="0"/>
          </a:p>
        </p:txBody>
      </p:sp>
      <p:sp>
        <p:nvSpPr>
          <p:cNvPr id="3" name="Content Placeholder 2">
            <a:extLst>
              <a:ext uri="{FF2B5EF4-FFF2-40B4-BE49-F238E27FC236}">
                <a16:creationId xmlns:a16="http://schemas.microsoft.com/office/drawing/2014/main" id="{94EDCD2B-CB76-B67D-95A5-14F8C04DC03E}"/>
              </a:ext>
            </a:extLst>
          </p:cNvPr>
          <p:cNvSpPr>
            <a:spLocks noGrp="1"/>
          </p:cNvSpPr>
          <p:nvPr>
            <p:ph idx="1"/>
          </p:nvPr>
        </p:nvSpPr>
        <p:spPr/>
        <p:txBody>
          <a:bodyPr>
            <a:normAutofit/>
          </a:bodyPr>
          <a:lstStyle/>
          <a:p>
            <a:pPr marL="0" marR="0" indent="0">
              <a:spcBef>
                <a:spcPts val="600"/>
              </a:spcBef>
              <a:spcAft>
                <a:spcPts val="600"/>
              </a:spcAft>
              <a:buNone/>
            </a:pPr>
            <a:r>
              <a:rPr lang="en-US" sz="2000"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rPr>
              <a:t>VCU is in the City of Richmond, which currently serves as the capital of Virginia, and is approximately two hours southwest of Washington, D.C., Interstates 95, 64, and 195 lead to the University.  Richmond is Virginia’s richly historic, diverse, and inclusive capital city located in the Richmond Region, state, and East Coast.  Located at the crossroads of multi-modal transportation networks, including major highways, rail, water, and air transport, Richmond is one of the fastest growing cities in the Commonwealth.  Home to major colleges and universities, a Federal Reserve Bank, The Virginia Biotech Park, and several </a:t>
            </a:r>
            <a:r>
              <a:rPr lang="en-US" sz="2000" i="1"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rPr>
              <a:t>Fortune 1000 </a:t>
            </a:r>
            <a:r>
              <a:rPr lang="en-US" sz="2000"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rPr>
              <a:t>Companies, the city attracts young professionals and seasoned executives alike, who are drawn to the historical and natural beauty, convenience, as well as the low cost of living and doing business that Richmond offers.</a:t>
            </a:r>
            <a:endParaRPr lang="en-US" sz="2000" dirty="0">
              <a:effectLst/>
              <a:latin typeface="Arial Narrow" panose="020B0604020202020204" pitchFamily="34" charset="0"/>
              <a:ea typeface="Calibri" panose="020F0502020204030204" pitchFamily="34" charset="0"/>
              <a:cs typeface="Times New Roman" panose="02020603050405020304" pitchFamily="18" charset="0"/>
            </a:endParaRPr>
          </a:p>
          <a:p>
            <a:pPr marL="0" marR="0" indent="0">
              <a:spcBef>
                <a:spcPts val="600"/>
              </a:spcBef>
              <a:spcAft>
                <a:spcPts val="600"/>
              </a:spcAft>
              <a:buNone/>
            </a:pPr>
            <a:r>
              <a:rPr lang="en-US" sz="2000"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rPr>
              <a:t>North of VCU’s Monroe Park Campus, the Carver neighborhood was settled by Eastern European immigrants in the 1840s and became a thriving African American community by the turn of the 20th century.  Listed on the National Register of Historic Places, this neighborhood has a diverse population.  Carver’s neighborhood association joined VCU in establishing the Carver-VCU Partnership to address long-term community development.</a:t>
            </a:r>
            <a:endParaRPr lang="en-US" sz="2000" dirty="0">
              <a:effectLst/>
              <a:latin typeface="Arial Narrow"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2806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9BFD8-7F0D-71EC-A2E5-CC3853ADCB24}"/>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VCU Profile</a:t>
            </a:r>
            <a:endParaRPr lang="en-US" sz="3600" dirty="0"/>
          </a:p>
        </p:txBody>
      </p:sp>
      <p:sp>
        <p:nvSpPr>
          <p:cNvPr id="3" name="Content Placeholder 2">
            <a:extLst>
              <a:ext uri="{FF2B5EF4-FFF2-40B4-BE49-F238E27FC236}">
                <a16:creationId xmlns:a16="http://schemas.microsoft.com/office/drawing/2014/main" id="{0B55B156-CF10-C1CC-628E-CEACBDDECF4B}"/>
              </a:ext>
            </a:extLst>
          </p:cNvPr>
          <p:cNvSpPr>
            <a:spLocks noGrp="1"/>
          </p:cNvSpPr>
          <p:nvPr>
            <p:ph idx="1"/>
          </p:nvPr>
        </p:nvSpPr>
        <p:spPr/>
        <p:txBody>
          <a:bodyPr>
            <a:normAutofit/>
          </a:bodyPr>
          <a:lstStyle/>
          <a:p>
            <a:pPr marL="0" marR="0" indent="0" algn="just">
              <a:spcBef>
                <a:spcPts val="600"/>
              </a:spcBef>
              <a:spcAft>
                <a:spcPts val="600"/>
              </a:spcAft>
              <a:buNone/>
            </a:pPr>
            <a:r>
              <a:rPr lang="en-US" sz="1800"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rPr>
              <a:t>VCU is in the City of Richmond, which currently serves as the capital of Virginia, and is approximately two hours southwest of Washington, D.C., Interstates 95, 64, and 195 lead to the University.  Richmond is Virginia’s richly historic, diverse, and inclusive capital city located in the Richmond Region, state, and East Coast.  Located at the crossroads of multi-modal transportation networks, including major highways, rail, water, and air transport, Richmond is one of the fastest growing cities in the Commonwealth.  Home to major colleges and universities, a Federal Reserve Bank, The Virginia Biotech Park, and several </a:t>
            </a:r>
            <a:r>
              <a:rPr lang="en-US" sz="1800" i="1"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rPr>
              <a:t>Fortune 1000 </a:t>
            </a:r>
            <a:r>
              <a:rPr lang="en-US" sz="1800"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rPr>
              <a:t>Companies, the city attracts young professionals and seasoned executives alike, who are drawn to the historical and natural beauty, convenience, as well as the low cost of living and doing business that Richmond offers.</a:t>
            </a:r>
          </a:p>
          <a:p>
            <a:pPr marL="0" marR="0" indent="0" algn="just">
              <a:spcBef>
                <a:spcPts val="600"/>
              </a:spcBef>
              <a:spcAft>
                <a:spcPts val="600"/>
              </a:spcAft>
              <a:buNone/>
            </a:pPr>
            <a:r>
              <a:rPr lang="en-US" sz="1800" dirty="0">
                <a:solidFill>
                  <a:srgbClr val="0E101A"/>
                </a:solidFill>
                <a:effectLst/>
                <a:latin typeface="Arial Narrow" panose="020B0604020202020204" pitchFamily="34" charset="0"/>
                <a:ea typeface="Calibri" panose="020F0502020204030204" pitchFamily="34" charset="0"/>
                <a:cs typeface="Times New Roman" panose="02020603050405020304" pitchFamily="18" charset="0"/>
              </a:rPr>
              <a:t>North of VCU’s Monroe Park Campus, the Carver neighborhood was settled by Eastern European immigrants in the 1840s and became a thriving African American community by the turn of the 20th century.  Listed on the National Register of Historic Places, this neighborhood has a diverse population.  Carver’s neighborhood association joined VCU in establishing the Carver-VCU Partnership to address long-term community development.</a:t>
            </a:r>
          </a:p>
          <a:p>
            <a:pPr marL="0" marR="0" indent="0" algn="just">
              <a:spcBef>
                <a:spcPts val="600"/>
              </a:spcBef>
              <a:spcAft>
                <a:spcPts val="600"/>
              </a:spcAft>
              <a:buNone/>
            </a:pPr>
            <a:r>
              <a:rPr lang="en-US" sz="1800" dirty="0">
                <a:solidFill>
                  <a:srgbClr val="000000"/>
                </a:solidFill>
                <a:effectLst/>
                <a:latin typeface="Arial Narrow" panose="020B0604020202020204" pitchFamily="34" charset="0"/>
                <a:ea typeface="Calibri" panose="020F0502020204030204" pitchFamily="34" charset="0"/>
                <a:cs typeface="Times New Roman" panose="02020603050405020304" pitchFamily="18" charset="0"/>
              </a:rPr>
              <a:t>According to the 2020 Census, Richmond had a metropolitan population of 226,610.  The racial makeup of Richmond VA is 45.5% White, 46.9% Black or African American, 6.9% Hispanic of Latino, 2.1% Asian, 0.4% American Indian and Alaska Native, and 3.4% from two or more races.  The median household income in 2019 dollars was $47,250.  </a:t>
            </a:r>
            <a:endParaRPr lang="en-US" sz="1800" dirty="0">
              <a:effectLst/>
              <a:latin typeface="Arial Narrow"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432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F0718-0790-75D3-5B8C-8D38219F7174}"/>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Planning Process</a:t>
            </a:r>
            <a:endParaRPr lang="en-US" sz="3600" dirty="0"/>
          </a:p>
        </p:txBody>
      </p:sp>
      <p:sp>
        <p:nvSpPr>
          <p:cNvPr id="3" name="Content Placeholder 2">
            <a:extLst>
              <a:ext uri="{FF2B5EF4-FFF2-40B4-BE49-F238E27FC236}">
                <a16:creationId xmlns:a16="http://schemas.microsoft.com/office/drawing/2014/main" id="{39DB1ED8-CFE6-4F61-FF51-11C5E359D96A}"/>
              </a:ext>
            </a:extLst>
          </p:cNvPr>
          <p:cNvSpPr>
            <a:spLocks noGrp="1"/>
          </p:cNvSpPr>
          <p:nvPr>
            <p:ph idx="1"/>
          </p:nvPr>
        </p:nvSpPr>
        <p:spPr/>
        <p:txBody>
          <a:bodyPr/>
          <a:lstStyle/>
          <a:p>
            <a:pPr marL="0" marR="0" indent="0" algn="just">
              <a:spcBef>
                <a:spcPts val="600"/>
              </a:spcBef>
              <a:spcAft>
                <a:spcPts val="600"/>
              </a:spcAft>
              <a:buNone/>
            </a:pPr>
            <a:r>
              <a:rPr lang="en-US" sz="20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VCU has followed the mitigation and planning process on the </a:t>
            </a:r>
            <a:r>
              <a:rPr lang="en-US" sz="2000" i="1"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Building a Disaster-Resilient University</a:t>
            </a:r>
            <a:r>
              <a:rPr lang="en-US" sz="20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 guide published by the Federal Emergency Management Agency (FEMA) in 2003, and includes the following:</a:t>
            </a:r>
            <a:endParaRPr lang="en-US" sz="2000" dirty="0">
              <a:effectLst/>
              <a:latin typeface="Arial Narrow" panose="020B0604020202020204" pitchFamily="34" charset="0"/>
              <a:ea typeface="Calibri" panose="020F0502020204030204" pitchFamily="34" charset="0"/>
              <a:cs typeface="Times New Roman" panose="02020603050405020304" pitchFamily="18" charset="0"/>
            </a:endParaRPr>
          </a:p>
          <a:p>
            <a:pPr marL="342900" indent="-342900" fontAlgn="base">
              <a:spcBef>
                <a:spcPts val="600"/>
              </a:spcBef>
              <a:spcAft>
                <a:spcPts val="600"/>
              </a:spcAft>
              <a:buClr>
                <a:srgbClr val="000000"/>
              </a:buClr>
              <a:buSzPts val="1200"/>
              <a:buFont typeface="Wingdings" pitchFamily="2" charset="2"/>
              <a:buChar char=""/>
              <a:tabLst>
                <a:tab pos="457200" algn="l"/>
              </a:tabLst>
            </a:pPr>
            <a:r>
              <a:rPr lang="en-US" sz="2000" u="none" strike="noStrike" dirty="0">
                <a:solidFill>
                  <a:srgbClr val="0E101A"/>
                </a:solidFill>
                <a:effectLst/>
                <a:uFill>
                  <a:solidFill>
                    <a:srgbClr val="000000"/>
                  </a:solidFill>
                </a:uFill>
                <a:latin typeface="Arial Narrow" panose="020B0604020202020204" pitchFamily="34" charset="0"/>
                <a:ea typeface="Wingdings" pitchFamily="2" charset="2"/>
                <a:cs typeface="Wingdings" pitchFamily="2" charset="2"/>
              </a:rPr>
              <a:t>Convening a Steering Committee (SC) and Hazard Mitigation Planning Committee (HMPC) that include representatives from various administrative, academic, health care departments and representatives from the Virginia Department of Emergency Management (VDEM).  The committee collaborated with a consultant throughout the process to develop the mitigation plan.</a:t>
            </a:r>
          </a:p>
          <a:p>
            <a:pPr marL="342900" indent="-342900" algn="just" fontAlgn="base">
              <a:spcBef>
                <a:spcPts val="600"/>
              </a:spcBef>
              <a:spcAft>
                <a:spcPts val="600"/>
              </a:spcAft>
              <a:buClr>
                <a:srgbClr val="000000"/>
              </a:buClr>
              <a:buSzPts val="1200"/>
              <a:buFont typeface="Wingdings" pitchFamily="2" charset="2"/>
              <a:buChar char=""/>
              <a:tabLst>
                <a:tab pos="457200" algn="l"/>
              </a:tabLst>
            </a:pPr>
            <a:r>
              <a:rPr lang="en-US" sz="2000" u="none" strike="noStrike" dirty="0">
                <a:solidFill>
                  <a:srgbClr val="0E101A"/>
                </a:solidFill>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rPr>
              <a:t>Create a profile and capability assessment to determine existing capabilities.</a:t>
            </a:r>
            <a:endParaRPr lang="en-US" sz="2000" u="none" strike="noStrike" dirty="0">
              <a:solidFill>
                <a:srgbClr val="0E101A"/>
              </a:solidFill>
              <a:effectLst/>
              <a:uFill>
                <a:solidFill>
                  <a:srgbClr val="000000"/>
                </a:solidFill>
              </a:uFill>
              <a:latin typeface="Arial Narrow" panose="020B0604020202020204" pitchFamily="34" charset="0"/>
              <a:ea typeface="Wingdings" pitchFamily="2" charset="2"/>
              <a:cs typeface="Wingdings" pitchFamily="2" charset="2"/>
            </a:endParaRPr>
          </a:p>
          <a:p>
            <a:pPr marL="342900" indent="-342900" algn="just" fontAlgn="base">
              <a:spcBef>
                <a:spcPts val="600"/>
              </a:spcBef>
              <a:spcAft>
                <a:spcPts val="600"/>
              </a:spcAft>
              <a:buClr>
                <a:srgbClr val="000000"/>
              </a:buClr>
              <a:buSzPts val="1200"/>
              <a:buFont typeface="Wingdings" pitchFamily="2" charset="2"/>
              <a:buChar char=""/>
              <a:tabLst>
                <a:tab pos="457200" algn="l"/>
              </a:tabLst>
            </a:pPr>
            <a:r>
              <a:rPr lang="en-US" sz="2000" u="none" strike="noStrike" dirty="0">
                <a:solidFill>
                  <a:srgbClr val="0E101A"/>
                </a:solidFill>
                <a:effectLst/>
                <a:uFill>
                  <a:solidFill>
                    <a:srgbClr val="000000"/>
                  </a:solidFill>
                </a:uFill>
                <a:latin typeface="Arial Narrow" panose="020B0604020202020204" pitchFamily="34" charset="0"/>
                <a:ea typeface="Times New Roman" panose="02020603050405020304" pitchFamily="18" charset="0"/>
                <a:cs typeface="Times New Roman" panose="02020603050405020304" pitchFamily="18" charset="0"/>
              </a:rPr>
              <a:t>Gather and analyze information on past and potential future impacts of threats and hazards on the campus community.</a:t>
            </a:r>
            <a:endParaRPr lang="en-US" sz="2000" u="none" strike="noStrike" dirty="0">
              <a:solidFill>
                <a:srgbClr val="0E101A"/>
              </a:solidFill>
              <a:effectLst/>
              <a:uFill>
                <a:solidFill>
                  <a:srgbClr val="000000"/>
                </a:solidFill>
              </a:uFill>
              <a:latin typeface="Arial Narrow" panose="020B0604020202020204" pitchFamily="34" charset="0"/>
              <a:ea typeface="Wingdings" pitchFamily="2" charset="2"/>
              <a:cs typeface="Wingdings" pitchFamily="2" charset="2"/>
            </a:endParaRPr>
          </a:p>
          <a:p>
            <a:pPr marL="342900" indent="-342900" fontAlgn="base">
              <a:spcBef>
                <a:spcPts val="600"/>
              </a:spcBef>
              <a:spcAft>
                <a:spcPts val="600"/>
              </a:spcAft>
              <a:buClr>
                <a:srgbClr val="000000"/>
              </a:buClr>
              <a:buSzPts val="1200"/>
              <a:buFont typeface="Wingdings" pitchFamily="2" charset="2"/>
              <a:buChar char=""/>
              <a:tabLst>
                <a:tab pos="457200" algn="l"/>
              </a:tabLst>
            </a:pPr>
            <a:r>
              <a:rPr lang="en-US" sz="2000" u="none" strike="noStrike" dirty="0">
                <a:solidFill>
                  <a:srgbClr val="0E101A"/>
                </a:solidFill>
                <a:effectLst/>
                <a:uFill>
                  <a:solidFill>
                    <a:srgbClr val="000000"/>
                  </a:solidFill>
                </a:uFill>
                <a:latin typeface="Arial Narrow" panose="020B0604020202020204" pitchFamily="34" charset="0"/>
                <a:ea typeface="Wingdings" pitchFamily="2" charset="2"/>
                <a:cs typeface="Wingdings" pitchFamily="2" charset="2"/>
              </a:rPr>
              <a:t>Create strategies and goals to address the risks and vulnerabilities identified in the planning process.</a:t>
            </a:r>
          </a:p>
        </p:txBody>
      </p:sp>
    </p:spTree>
    <p:extLst>
      <p:ext uri="{BB962C8B-B14F-4D97-AF65-F5344CB8AC3E}">
        <p14:creationId xmlns:p14="http://schemas.microsoft.com/office/powerpoint/2010/main" val="2150365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0A188-E092-13C2-1671-E5AD05DD3EB4}"/>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Hazard Identification </a:t>
            </a:r>
            <a:endParaRPr lang="en-US" sz="3600" dirty="0"/>
          </a:p>
        </p:txBody>
      </p:sp>
      <p:sp>
        <p:nvSpPr>
          <p:cNvPr id="3" name="Content Placeholder 2">
            <a:extLst>
              <a:ext uri="{FF2B5EF4-FFF2-40B4-BE49-F238E27FC236}">
                <a16:creationId xmlns:a16="http://schemas.microsoft.com/office/drawing/2014/main" id="{19703EB9-D525-40B8-A77F-4BBB461FE8C8}"/>
              </a:ext>
            </a:extLst>
          </p:cNvPr>
          <p:cNvSpPr>
            <a:spLocks noGrp="1"/>
          </p:cNvSpPr>
          <p:nvPr>
            <p:ph idx="1"/>
          </p:nvPr>
        </p:nvSpPr>
        <p:spPr>
          <a:xfrm>
            <a:off x="838200" y="1302327"/>
            <a:ext cx="10515600" cy="4874636"/>
          </a:xfrm>
        </p:spPr>
        <p:txBody>
          <a:bodyPr/>
          <a:lstStyle/>
          <a:p>
            <a:pPr marL="0" indent="0">
              <a:buNone/>
            </a:pPr>
            <a:r>
              <a:rPr lang="en-US" sz="2000"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The HMSC identified the following hazards to use as a base line to identify and rank which hazards would have the most impact on the community:</a:t>
            </a:r>
          </a:p>
          <a:p>
            <a:endParaRPr lang="en-US" sz="1800" dirty="0">
              <a:effectLst/>
              <a:latin typeface="Arial Narrow" panose="020B0604020202020204" pitchFamily="34" charset="0"/>
              <a:ea typeface="Times New Roman" panose="02020603050405020304" pitchFamily="18" charset="0"/>
              <a:cs typeface="Times New Roman" panose="02020603050405020304" pitchFamily="18" charset="0"/>
            </a:endParaRPr>
          </a:p>
          <a:p>
            <a:endParaRPr lang="en-US" dirty="0"/>
          </a:p>
        </p:txBody>
      </p:sp>
      <p:graphicFrame>
        <p:nvGraphicFramePr>
          <p:cNvPr id="7" name="Table 6">
            <a:extLst>
              <a:ext uri="{FF2B5EF4-FFF2-40B4-BE49-F238E27FC236}">
                <a16:creationId xmlns:a16="http://schemas.microsoft.com/office/drawing/2014/main" id="{3B5DDE78-D7DC-AA40-467D-B3A9EA145AAD}"/>
              </a:ext>
            </a:extLst>
          </p:cNvPr>
          <p:cNvGraphicFramePr>
            <a:graphicFrameLocks noGrp="1"/>
          </p:cNvGraphicFramePr>
          <p:nvPr>
            <p:extLst>
              <p:ext uri="{D42A27DB-BD31-4B8C-83A1-F6EECF244321}">
                <p14:modId xmlns:p14="http://schemas.microsoft.com/office/powerpoint/2010/main" val="3399092963"/>
              </p:ext>
            </p:extLst>
          </p:nvPr>
        </p:nvGraphicFramePr>
        <p:xfrm>
          <a:off x="838199" y="2050472"/>
          <a:ext cx="10515598" cy="4045527"/>
        </p:xfrm>
        <a:graphic>
          <a:graphicData uri="http://schemas.openxmlformats.org/drawingml/2006/table">
            <a:tbl>
              <a:tblPr firstRow="1" firstCol="1" bandRow="1">
                <a:tableStyleId>{5C22544A-7EE6-4342-B048-85BDC9FD1C3A}</a:tableStyleId>
              </a:tblPr>
              <a:tblGrid>
                <a:gridCol w="2628337">
                  <a:extLst>
                    <a:ext uri="{9D8B030D-6E8A-4147-A177-3AD203B41FA5}">
                      <a16:colId xmlns:a16="http://schemas.microsoft.com/office/drawing/2014/main" val="3805557769"/>
                    </a:ext>
                  </a:extLst>
                </a:gridCol>
                <a:gridCol w="2730682">
                  <a:extLst>
                    <a:ext uri="{9D8B030D-6E8A-4147-A177-3AD203B41FA5}">
                      <a16:colId xmlns:a16="http://schemas.microsoft.com/office/drawing/2014/main" val="3112577388"/>
                    </a:ext>
                  </a:extLst>
                </a:gridCol>
                <a:gridCol w="2527117">
                  <a:extLst>
                    <a:ext uri="{9D8B030D-6E8A-4147-A177-3AD203B41FA5}">
                      <a16:colId xmlns:a16="http://schemas.microsoft.com/office/drawing/2014/main" val="1074449972"/>
                    </a:ext>
                  </a:extLst>
                </a:gridCol>
                <a:gridCol w="2629462">
                  <a:extLst>
                    <a:ext uri="{9D8B030D-6E8A-4147-A177-3AD203B41FA5}">
                      <a16:colId xmlns:a16="http://schemas.microsoft.com/office/drawing/2014/main" val="3085746904"/>
                    </a:ext>
                  </a:extLst>
                </a:gridCol>
              </a:tblGrid>
              <a:tr h="449503">
                <a:tc>
                  <a:txBody>
                    <a:bodyPr/>
                    <a:lstStyle/>
                    <a:p>
                      <a:pPr marL="0" marR="0" algn="just">
                        <a:spcBef>
                          <a:spcPts val="600"/>
                        </a:spcBef>
                        <a:spcAft>
                          <a:spcPts val="600"/>
                        </a:spcAft>
                      </a:pPr>
                      <a:r>
                        <a:rPr lang="en-US" sz="2000" b="1" i="0" dirty="0">
                          <a:solidFill>
                            <a:schemeClr val="tx1"/>
                          </a:solidFill>
                          <a:effectLst/>
                          <a:latin typeface="Arial Narrow" panose="020B0604020202020204" pitchFamily="34" charset="0"/>
                          <a:cs typeface="Arial Narrow" panose="020B0604020202020204" pitchFamily="34" charset="0"/>
                        </a:rPr>
                        <a:t>Active Shooter</a:t>
                      </a:r>
                      <a:endParaRPr lang="en-US" sz="2000" b="1"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305"/>
                    </a:solidFill>
                  </a:tcPr>
                </a:tc>
                <a:tc>
                  <a:txBody>
                    <a:bodyPr/>
                    <a:lstStyle/>
                    <a:p>
                      <a:pPr marL="0" marR="0" algn="just">
                        <a:spcBef>
                          <a:spcPts val="600"/>
                        </a:spcBef>
                        <a:spcAft>
                          <a:spcPts val="600"/>
                        </a:spcAft>
                      </a:pPr>
                      <a:r>
                        <a:rPr lang="en-US" sz="2000" b="1" i="0" dirty="0">
                          <a:solidFill>
                            <a:schemeClr val="tx1"/>
                          </a:solidFill>
                          <a:effectLst/>
                          <a:latin typeface="Arial Narrow" panose="020B0604020202020204" pitchFamily="34" charset="0"/>
                          <a:cs typeface="Arial Narrow" panose="020B0604020202020204" pitchFamily="34" charset="0"/>
                        </a:rPr>
                        <a:t>Domestic Terrorism</a:t>
                      </a:r>
                      <a:endParaRPr lang="en-US" sz="2000" b="1"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305"/>
                    </a:solidFill>
                  </a:tcPr>
                </a:tc>
                <a:tc>
                  <a:txBody>
                    <a:bodyPr/>
                    <a:lstStyle/>
                    <a:p>
                      <a:pPr marL="0" marR="0" algn="just">
                        <a:spcBef>
                          <a:spcPts val="600"/>
                        </a:spcBef>
                        <a:spcAft>
                          <a:spcPts val="600"/>
                        </a:spcAft>
                      </a:pPr>
                      <a:r>
                        <a:rPr lang="en-US" sz="2000" b="1" i="0">
                          <a:solidFill>
                            <a:schemeClr val="tx1"/>
                          </a:solidFill>
                          <a:effectLst/>
                          <a:latin typeface="Arial Narrow" panose="020B0604020202020204" pitchFamily="34" charset="0"/>
                          <a:cs typeface="Arial Narrow" panose="020B0604020202020204" pitchFamily="34" charset="0"/>
                        </a:rPr>
                        <a:t>Cyber Terrorism</a:t>
                      </a:r>
                      <a:endParaRPr lang="en-US" sz="2000" b="1" i="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305"/>
                    </a:solidFill>
                  </a:tcPr>
                </a:tc>
                <a:tc>
                  <a:txBody>
                    <a:bodyPr/>
                    <a:lstStyle/>
                    <a:p>
                      <a:pPr marL="0" marR="0" algn="just">
                        <a:spcBef>
                          <a:spcPts val="600"/>
                        </a:spcBef>
                        <a:spcAft>
                          <a:spcPts val="600"/>
                        </a:spcAft>
                      </a:pPr>
                      <a:r>
                        <a:rPr lang="en-US" sz="2000" b="1" i="0" dirty="0">
                          <a:solidFill>
                            <a:schemeClr val="tx1"/>
                          </a:solidFill>
                          <a:effectLst/>
                          <a:latin typeface="Arial Narrow" panose="020B0604020202020204" pitchFamily="34" charset="0"/>
                          <a:cs typeface="Arial Narrow" panose="020B0604020202020204" pitchFamily="34" charset="0"/>
                        </a:rPr>
                        <a:t>Technology-Software</a:t>
                      </a:r>
                      <a:endParaRPr lang="en-US" sz="2000" b="1"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305"/>
                    </a:solidFill>
                  </a:tcPr>
                </a:tc>
                <a:extLst>
                  <a:ext uri="{0D108BD9-81ED-4DB2-BD59-A6C34878D82A}">
                    <a16:rowId xmlns:a16="http://schemas.microsoft.com/office/drawing/2014/main" val="1483975596"/>
                  </a:ext>
                </a:extLst>
              </a:tr>
              <a:tr h="449503">
                <a:tc>
                  <a:txBody>
                    <a:bodyPr/>
                    <a:lstStyle/>
                    <a:p>
                      <a:pPr marL="0" marR="0" algn="just">
                        <a:spcBef>
                          <a:spcPts val="600"/>
                        </a:spcBef>
                        <a:spcAft>
                          <a:spcPts val="600"/>
                        </a:spcAft>
                      </a:pPr>
                      <a:r>
                        <a:rPr lang="en-US" sz="2000" b="1" i="0" dirty="0">
                          <a:solidFill>
                            <a:schemeClr val="tx1"/>
                          </a:solidFill>
                          <a:effectLst/>
                          <a:latin typeface="Arial Narrow" panose="020B0604020202020204" pitchFamily="34" charset="0"/>
                          <a:cs typeface="Arial Narrow" panose="020B0604020202020204" pitchFamily="34" charset="0"/>
                        </a:rPr>
                        <a:t>Flooding</a:t>
                      </a:r>
                      <a:endParaRPr lang="en-US" sz="2000" b="1"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305"/>
                    </a:solidFill>
                  </a:tcPr>
                </a:tc>
                <a:tc>
                  <a:txBody>
                    <a:bodyPr/>
                    <a:lstStyle/>
                    <a:p>
                      <a:pPr marL="0" marR="0" algn="just">
                        <a:spcBef>
                          <a:spcPts val="600"/>
                        </a:spcBef>
                        <a:spcAft>
                          <a:spcPts val="600"/>
                        </a:spcAft>
                      </a:pPr>
                      <a:r>
                        <a:rPr lang="en-US" sz="2000" b="0" i="0" dirty="0">
                          <a:solidFill>
                            <a:schemeClr val="tx1"/>
                          </a:solidFill>
                          <a:effectLst/>
                          <a:latin typeface="Arial Narrow" panose="020B0604020202020204" pitchFamily="34" charset="0"/>
                          <a:cs typeface="Arial Narrow" panose="020B0604020202020204" pitchFamily="34" charset="0"/>
                        </a:rPr>
                        <a:t>Tornados</a:t>
                      </a:r>
                      <a:endParaRPr lang="en-US" sz="2000" b="0"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spcBef>
                          <a:spcPts val="600"/>
                        </a:spcBef>
                        <a:spcAft>
                          <a:spcPts val="600"/>
                        </a:spcAft>
                      </a:pPr>
                      <a:r>
                        <a:rPr lang="en-US" sz="2000" b="0" i="0" dirty="0">
                          <a:solidFill>
                            <a:schemeClr val="tx1"/>
                          </a:solidFill>
                          <a:effectLst/>
                          <a:latin typeface="Arial Narrow" panose="020B0604020202020204" pitchFamily="34" charset="0"/>
                          <a:cs typeface="Arial Narrow" panose="020B0604020202020204" pitchFamily="34" charset="0"/>
                        </a:rPr>
                        <a:t>Fire</a:t>
                      </a:r>
                      <a:endParaRPr lang="en-US" sz="2000" b="0"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spcBef>
                          <a:spcPts val="600"/>
                        </a:spcBef>
                        <a:spcAft>
                          <a:spcPts val="600"/>
                        </a:spcAft>
                      </a:pPr>
                      <a:r>
                        <a:rPr lang="en-US" sz="2000" b="0" i="0">
                          <a:solidFill>
                            <a:schemeClr val="tx1"/>
                          </a:solidFill>
                          <a:effectLst/>
                          <a:latin typeface="Arial Narrow" panose="020B0604020202020204" pitchFamily="34" charset="0"/>
                          <a:cs typeface="Arial Narrow" panose="020B0604020202020204" pitchFamily="34" charset="0"/>
                        </a:rPr>
                        <a:t>Hazmat</a:t>
                      </a:r>
                      <a:endParaRPr lang="en-US" sz="2000" b="0" i="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4028748"/>
                  </a:ext>
                </a:extLst>
              </a:tr>
              <a:tr h="899006">
                <a:tc>
                  <a:txBody>
                    <a:bodyPr/>
                    <a:lstStyle/>
                    <a:p>
                      <a:pPr marL="0" marR="0" algn="just">
                        <a:spcBef>
                          <a:spcPts val="600"/>
                        </a:spcBef>
                        <a:spcAft>
                          <a:spcPts val="600"/>
                        </a:spcAft>
                      </a:pPr>
                      <a:r>
                        <a:rPr lang="en-US" sz="2000" b="1" i="0" dirty="0">
                          <a:solidFill>
                            <a:schemeClr val="tx1"/>
                          </a:solidFill>
                          <a:effectLst/>
                          <a:latin typeface="Arial Narrow" panose="020B0604020202020204" pitchFamily="34" charset="0"/>
                          <a:cs typeface="Arial Narrow" panose="020B0604020202020204" pitchFamily="34" charset="0"/>
                        </a:rPr>
                        <a:t>Tropical Storm</a:t>
                      </a:r>
                      <a:endParaRPr lang="en-US" sz="2000" b="1"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305"/>
                    </a:solidFill>
                  </a:tcPr>
                </a:tc>
                <a:tc>
                  <a:txBody>
                    <a:bodyPr/>
                    <a:lstStyle/>
                    <a:p>
                      <a:pPr marL="0" marR="0" algn="just">
                        <a:spcBef>
                          <a:spcPts val="600"/>
                        </a:spcBef>
                        <a:spcAft>
                          <a:spcPts val="600"/>
                        </a:spcAft>
                      </a:pPr>
                      <a:r>
                        <a:rPr lang="en-US" sz="2000" b="0" i="0" dirty="0">
                          <a:solidFill>
                            <a:schemeClr val="tx1"/>
                          </a:solidFill>
                          <a:effectLst/>
                          <a:latin typeface="Arial Narrow" panose="020B0604020202020204" pitchFamily="34" charset="0"/>
                          <a:cs typeface="Arial Narrow" panose="020B0604020202020204" pitchFamily="34" charset="0"/>
                        </a:rPr>
                        <a:t>Hurricane</a:t>
                      </a:r>
                      <a:endParaRPr lang="en-US" sz="2000" b="0"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spcBef>
                          <a:spcPts val="600"/>
                        </a:spcBef>
                        <a:spcAft>
                          <a:spcPts val="600"/>
                        </a:spcAft>
                      </a:pPr>
                      <a:r>
                        <a:rPr lang="en-US" sz="2000" b="0" i="0" dirty="0">
                          <a:solidFill>
                            <a:schemeClr val="tx1"/>
                          </a:solidFill>
                          <a:effectLst/>
                          <a:latin typeface="Arial Narrow" panose="020B0604020202020204" pitchFamily="34" charset="0"/>
                          <a:cs typeface="Arial Narrow" panose="020B0604020202020204" pitchFamily="34" charset="0"/>
                        </a:rPr>
                        <a:t>International Terrorism</a:t>
                      </a:r>
                      <a:endParaRPr lang="en-US" sz="2000" b="0"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spcBef>
                          <a:spcPts val="600"/>
                        </a:spcBef>
                        <a:spcAft>
                          <a:spcPts val="600"/>
                        </a:spcAft>
                      </a:pPr>
                      <a:r>
                        <a:rPr lang="en-US" sz="2000" b="0" i="0" dirty="0">
                          <a:solidFill>
                            <a:schemeClr val="tx1"/>
                          </a:solidFill>
                          <a:effectLst/>
                          <a:latin typeface="Arial Narrow" panose="020B0604020202020204" pitchFamily="34" charset="0"/>
                          <a:cs typeface="Arial Narrow" panose="020B0604020202020204" pitchFamily="34" charset="0"/>
                        </a:rPr>
                        <a:t>Windstorms</a:t>
                      </a:r>
                      <a:endParaRPr lang="en-US" sz="2000" b="0"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50146"/>
                  </a:ext>
                </a:extLst>
              </a:tr>
              <a:tr h="449503">
                <a:tc>
                  <a:txBody>
                    <a:bodyPr/>
                    <a:lstStyle/>
                    <a:p>
                      <a:pPr marL="0" marR="0" algn="just">
                        <a:spcBef>
                          <a:spcPts val="600"/>
                        </a:spcBef>
                        <a:spcAft>
                          <a:spcPts val="600"/>
                        </a:spcAft>
                      </a:pPr>
                      <a:r>
                        <a:rPr lang="en-US" sz="2000" b="1" i="0" dirty="0">
                          <a:solidFill>
                            <a:schemeClr val="tx1"/>
                          </a:solidFill>
                          <a:effectLst/>
                          <a:latin typeface="Arial Narrow" panose="020B0604020202020204" pitchFamily="34" charset="0"/>
                          <a:cs typeface="Arial Narrow" panose="020B0604020202020204" pitchFamily="34" charset="0"/>
                        </a:rPr>
                        <a:t>Civil Disturbance</a:t>
                      </a:r>
                      <a:endParaRPr lang="en-US" sz="2000" b="1"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305"/>
                    </a:solidFill>
                  </a:tcPr>
                </a:tc>
                <a:tc>
                  <a:txBody>
                    <a:bodyPr/>
                    <a:lstStyle/>
                    <a:p>
                      <a:pPr marL="0" marR="0" algn="just">
                        <a:spcBef>
                          <a:spcPts val="600"/>
                        </a:spcBef>
                        <a:spcAft>
                          <a:spcPts val="600"/>
                        </a:spcAft>
                      </a:pPr>
                      <a:r>
                        <a:rPr lang="en-US" sz="2000" b="0" i="0" dirty="0">
                          <a:solidFill>
                            <a:schemeClr val="tx1"/>
                          </a:solidFill>
                          <a:effectLst/>
                          <a:latin typeface="Arial Narrow" panose="020B0604020202020204" pitchFamily="34" charset="0"/>
                          <a:cs typeface="Arial Narrow" panose="020B0604020202020204" pitchFamily="34" charset="0"/>
                        </a:rPr>
                        <a:t>Bomb Threat</a:t>
                      </a:r>
                      <a:endParaRPr lang="en-US" sz="2000" b="0"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spcBef>
                          <a:spcPts val="600"/>
                        </a:spcBef>
                        <a:spcAft>
                          <a:spcPts val="600"/>
                        </a:spcAft>
                      </a:pPr>
                      <a:r>
                        <a:rPr lang="en-US" sz="2000" b="0" i="0" dirty="0">
                          <a:solidFill>
                            <a:schemeClr val="tx1"/>
                          </a:solidFill>
                          <a:effectLst/>
                          <a:latin typeface="Arial Narrow" panose="020B0604020202020204" pitchFamily="34" charset="0"/>
                          <a:cs typeface="Arial Narrow" panose="020B0604020202020204" pitchFamily="34" charset="0"/>
                        </a:rPr>
                        <a:t>Earthquake</a:t>
                      </a:r>
                      <a:endParaRPr lang="en-US" sz="2000" b="0"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spcBef>
                          <a:spcPts val="600"/>
                        </a:spcBef>
                        <a:spcAft>
                          <a:spcPts val="600"/>
                        </a:spcAft>
                      </a:pPr>
                      <a:r>
                        <a:rPr lang="en-US" sz="2000" b="0" i="0" dirty="0">
                          <a:solidFill>
                            <a:schemeClr val="tx1"/>
                          </a:solidFill>
                          <a:effectLst/>
                          <a:latin typeface="Arial Narrow" panose="020B0604020202020204" pitchFamily="34" charset="0"/>
                          <a:cs typeface="Arial Narrow" panose="020B0604020202020204" pitchFamily="34" charset="0"/>
                        </a:rPr>
                        <a:t>Electrical Failure</a:t>
                      </a:r>
                      <a:endParaRPr lang="en-US" sz="2000" b="0"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186312"/>
                  </a:ext>
                </a:extLst>
              </a:tr>
              <a:tr h="899006">
                <a:tc>
                  <a:txBody>
                    <a:bodyPr/>
                    <a:lstStyle/>
                    <a:p>
                      <a:pPr marL="0" marR="0" algn="just">
                        <a:spcBef>
                          <a:spcPts val="600"/>
                        </a:spcBef>
                        <a:spcAft>
                          <a:spcPts val="600"/>
                        </a:spcAft>
                      </a:pPr>
                      <a:r>
                        <a:rPr lang="en-US" sz="2000" b="1" i="0" dirty="0">
                          <a:solidFill>
                            <a:schemeClr val="tx1"/>
                          </a:solidFill>
                          <a:effectLst/>
                          <a:latin typeface="Arial Narrow" panose="020B0604020202020204" pitchFamily="34" charset="0"/>
                          <a:cs typeface="Arial Narrow" panose="020B0604020202020204" pitchFamily="34" charset="0"/>
                        </a:rPr>
                        <a:t>Technology-Hardware</a:t>
                      </a:r>
                      <a:endParaRPr lang="en-US" sz="2000" b="1"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305"/>
                    </a:solidFill>
                  </a:tcPr>
                </a:tc>
                <a:tc>
                  <a:txBody>
                    <a:bodyPr/>
                    <a:lstStyle/>
                    <a:p>
                      <a:pPr marL="0" marR="0" algn="just">
                        <a:spcBef>
                          <a:spcPts val="600"/>
                        </a:spcBef>
                        <a:spcAft>
                          <a:spcPts val="600"/>
                        </a:spcAft>
                      </a:pPr>
                      <a:r>
                        <a:rPr lang="en-US" sz="2000" b="0" i="0">
                          <a:solidFill>
                            <a:schemeClr val="tx1"/>
                          </a:solidFill>
                          <a:effectLst/>
                          <a:latin typeface="Arial Narrow" panose="020B0604020202020204" pitchFamily="34" charset="0"/>
                          <a:cs typeface="Arial Narrow" panose="020B0604020202020204" pitchFamily="34" charset="0"/>
                        </a:rPr>
                        <a:t>Hostile Intruder</a:t>
                      </a:r>
                      <a:endParaRPr lang="en-US" sz="2000" b="0" i="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spcBef>
                          <a:spcPts val="600"/>
                        </a:spcBef>
                        <a:spcAft>
                          <a:spcPts val="600"/>
                        </a:spcAft>
                      </a:pPr>
                      <a:r>
                        <a:rPr lang="en-US" sz="2000" b="0" i="0" dirty="0">
                          <a:solidFill>
                            <a:schemeClr val="tx1"/>
                          </a:solidFill>
                          <a:effectLst/>
                          <a:latin typeface="Arial Narrow" panose="020B0604020202020204" pitchFamily="34" charset="0"/>
                          <a:cs typeface="Arial Narrow" panose="020B0604020202020204" pitchFamily="34" charset="0"/>
                        </a:rPr>
                        <a:t>Winter Storms</a:t>
                      </a:r>
                      <a:endParaRPr lang="en-US" sz="2000" b="0"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spcBef>
                          <a:spcPts val="600"/>
                        </a:spcBef>
                        <a:spcAft>
                          <a:spcPts val="600"/>
                        </a:spcAft>
                      </a:pPr>
                      <a:r>
                        <a:rPr lang="en-US" sz="2000" b="0" i="0" dirty="0">
                          <a:solidFill>
                            <a:schemeClr val="tx1"/>
                          </a:solidFill>
                          <a:effectLst/>
                          <a:latin typeface="Arial Narrow" panose="020B0604020202020204" pitchFamily="34" charset="0"/>
                          <a:cs typeface="Arial Narrow" panose="020B0604020202020204" pitchFamily="34" charset="0"/>
                        </a:rPr>
                        <a:t>Thunderstorms</a:t>
                      </a:r>
                      <a:endParaRPr lang="en-US" sz="2000" b="0"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1898876"/>
                  </a:ext>
                </a:extLst>
              </a:tr>
              <a:tr h="899006">
                <a:tc>
                  <a:txBody>
                    <a:bodyPr/>
                    <a:lstStyle/>
                    <a:p>
                      <a:pPr marL="0" marR="0" algn="just">
                        <a:spcBef>
                          <a:spcPts val="600"/>
                        </a:spcBef>
                        <a:spcAft>
                          <a:spcPts val="600"/>
                        </a:spcAft>
                      </a:pPr>
                      <a:r>
                        <a:rPr lang="en-US" sz="2000" b="1" i="0" dirty="0">
                          <a:solidFill>
                            <a:schemeClr val="tx1"/>
                          </a:solidFill>
                          <a:effectLst/>
                          <a:latin typeface="Arial Narrow" panose="020B0604020202020204" pitchFamily="34" charset="0"/>
                          <a:cs typeface="Arial Narrow" panose="020B0604020202020204" pitchFamily="34" charset="0"/>
                        </a:rPr>
                        <a:t>Barricaded Suspect</a:t>
                      </a:r>
                      <a:endParaRPr lang="en-US" sz="2000" b="1"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305"/>
                    </a:solidFill>
                  </a:tcPr>
                </a:tc>
                <a:tc>
                  <a:txBody>
                    <a:bodyPr/>
                    <a:lstStyle/>
                    <a:p>
                      <a:pPr marL="0" marR="0">
                        <a:spcBef>
                          <a:spcPts val="600"/>
                        </a:spcBef>
                        <a:spcAft>
                          <a:spcPts val="600"/>
                        </a:spcAft>
                      </a:pPr>
                      <a:r>
                        <a:rPr lang="en-US" sz="2000" b="0" i="0">
                          <a:solidFill>
                            <a:schemeClr val="tx1"/>
                          </a:solidFill>
                          <a:effectLst/>
                          <a:latin typeface="Arial Narrow" panose="020B0604020202020204" pitchFamily="34" charset="0"/>
                          <a:cs typeface="Arial Narrow" panose="020B0604020202020204" pitchFamily="34" charset="0"/>
                        </a:rPr>
                        <a:t>Public Health Emergency</a:t>
                      </a:r>
                      <a:endParaRPr lang="en-US" sz="2000" b="0" i="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spcBef>
                          <a:spcPts val="600"/>
                        </a:spcBef>
                        <a:spcAft>
                          <a:spcPts val="600"/>
                        </a:spcAft>
                      </a:pPr>
                      <a:r>
                        <a:rPr lang="en-US" sz="2000" b="0" i="0" dirty="0">
                          <a:solidFill>
                            <a:schemeClr val="tx1"/>
                          </a:solidFill>
                          <a:effectLst/>
                          <a:latin typeface="Arial Narrow" panose="020B0604020202020204" pitchFamily="34" charset="0"/>
                          <a:cs typeface="Arial Narrow" panose="020B0604020202020204" pitchFamily="34" charset="0"/>
                        </a:rPr>
                        <a:t> </a:t>
                      </a:r>
                      <a:endParaRPr lang="en-US" sz="2000" b="0"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spcBef>
                          <a:spcPts val="600"/>
                        </a:spcBef>
                        <a:spcAft>
                          <a:spcPts val="600"/>
                        </a:spcAft>
                      </a:pPr>
                      <a:r>
                        <a:rPr lang="en-US" sz="2000" b="0" i="0" dirty="0">
                          <a:solidFill>
                            <a:schemeClr val="tx1"/>
                          </a:solidFill>
                          <a:effectLst/>
                          <a:latin typeface="Arial Narrow" panose="020B0604020202020204" pitchFamily="34" charset="0"/>
                          <a:cs typeface="Arial Narrow" panose="020B0604020202020204" pitchFamily="34" charset="0"/>
                        </a:rPr>
                        <a:t> </a:t>
                      </a:r>
                      <a:endParaRPr lang="en-US" sz="2000" b="0" i="0" dirty="0">
                        <a:solidFill>
                          <a:schemeClr val="tx1"/>
                        </a:solidFill>
                        <a:effectLst/>
                        <a:latin typeface="Arial Narrow" panose="020B0604020202020204" pitchFamily="34" charset="0"/>
                        <a:ea typeface="Times New Roman" panose="02020603050405020304" pitchFamily="18" charset="0"/>
                        <a:cs typeface="Arial Narrow"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71653242"/>
                  </a:ext>
                </a:extLst>
              </a:tr>
            </a:tbl>
          </a:graphicData>
        </a:graphic>
      </p:graphicFrame>
    </p:spTree>
    <p:extLst>
      <p:ext uri="{BB962C8B-B14F-4D97-AF65-F5344CB8AC3E}">
        <p14:creationId xmlns:p14="http://schemas.microsoft.com/office/powerpoint/2010/main" val="3263708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48FBD-274E-3FEF-8DC0-ACFD18BEBFCC}"/>
              </a:ext>
            </a:extLst>
          </p:cNvPr>
          <p:cNvSpPr>
            <a:spLocks noGrp="1"/>
          </p:cNvSpPr>
          <p:nvPr>
            <p:ph type="title"/>
          </p:nvPr>
        </p:nvSpPr>
        <p:spPr/>
        <p:txBody>
          <a:bodyPr>
            <a:normAutofit/>
          </a:bodyPr>
          <a:lstStyle/>
          <a:p>
            <a:r>
              <a:rPr lang="en-US" sz="3600" b="1" kern="0" cap="small" dirty="0">
                <a:effectLst/>
                <a:latin typeface="Arial Narrow" panose="020B0604020202020204" pitchFamily="34" charset="0"/>
                <a:ea typeface="Arial Narrow" panose="020B0604020202020204" pitchFamily="34" charset="0"/>
                <a:cs typeface="Arial Narrow" panose="020B0604020202020204" pitchFamily="34" charset="0"/>
              </a:rPr>
              <a:t>Hazard Identification  Cont.</a:t>
            </a:r>
            <a:endParaRPr lang="en-US" sz="3600" dirty="0"/>
          </a:p>
        </p:txBody>
      </p:sp>
      <p:sp>
        <p:nvSpPr>
          <p:cNvPr id="3" name="Content Placeholder 2">
            <a:extLst>
              <a:ext uri="{FF2B5EF4-FFF2-40B4-BE49-F238E27FC236}">
                <a16:creationId xmlns:a16="http://schemas.microsoft.com/office/drawing/2014/main" id="{8D93F97E-E9B2-5CCD-A440-A2C17D8B6F71}"/>
              </a:ext>
            </a:extLst>
          </p:cNvPr>
          <p:cNvSpPr>
            <a:spLocks noGrp="1"/>
          </p:cNvSpPr>
          <p:nvPr>
            <p:ph idx="1"/>
          </p:nvPr>
        </p:nvSpPr>
        <p:spPr/>
        <p:txBody>
          <a:bodyPr>
            <a:normAutofit/>
          </a:bodyPr>
          <a:lstStyle/>
          <a:p>
            <a:pPr marL="0" marR="0" indent="0">
              <a:spcBef>
                <a:spcPts val="600"/>
              </a:spcBef>
              <a:spcAft>
                <a:spcPts val="600"/>
              </a:spcAft>
              <a:buNone/>
            </a:pPr>
            <a:r>
              <a:rPr lang="en-US" dirty="0">
                <a:solidFill>
                  <a:srgbClr val="0E101A"/>
                </a:solidFill>
                <a:effectLst/>
                <a:latin typeface="Arial Narrow" panose="020B0604020202020204" pitchFamily="34" charset="0"/>
                <a:ea typeface="Times New Roman" panose="02020603050405020304" pitchFamily="18" charset="0"/>
                <a:cs typeface="Times New Roman" panose="02020603050405020304" pitchFamily="18" charset="0"/>
              </a:rPr>
              <a:t>The HMPC ranked and prioritized the relevant threats and hazards based on previous and anticipated events and their impacts on the VCU campus.  The HMPC also developed indices, and vulnerability assessments designed for faculty, staff, students, visitors, structures, and buildings representing the VCU community.  The hazard indices represent the extent of disruptions that would affect the campus community, and the vulnerability assessments estimate the potential impacts from a specific hazard or threat.  The hazard index and vulnerability assessments are combined to create a mitigation priorities index for each identified threat or hazard.  The mitigation priorities index guided the development of mitigation strategies for the campus community.</a:t>
            </a:r>
            <a:endParaRPr lang="en-US" dirty="0">
              <a:effectLst/>
              <a:latin typeface="Arial Narrow"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1678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4672</Words>
  <Application>Microsoft Office PowerPoint</Application>
  <PresentationFormat>Widescreen</PresentationFormat>
  <Paragraphs>397</Paragraphs>
  <Slides>40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Arial Narrow</vt:lpstr>
      <vt:lpstr>Calibri</vt:lpstr>
      <vt:lpstr>Calibri Light</vt:lpstr>
      <vt:lpstr>Times New Roman</vt:lpstr>
      <vt:lpstr>Wingdings</vt:lpstr>
      <vt:lpstr>Office Theme</vt:lpstr>
      <vt:lpstr>Virginia Commonwealth University (VCU) Hazard Mitigation Plan Update   Public Forum November 10, 2022</vt:lpstr>
      <vt:lpstr>Agenda</vt:lpstr>
      <vt:lpstr>Purpose of the Plan</vt:lpstr>
      <vt:lpstr>History</vt:lpstr>
      <vt:lpstr>Location</vt:lpstr>
      <vt:lpstr>VCU Profile</vt:lpstr>
      <vt:lpstr>Planning Process</vt:lpstr>
      <vt:lpstr>Hazard Identification </vt:lpstr>
      <vt:lpstr>Hazard Identification  Cont.</vt:lpstr>
      <vt:lpstr>Hazards and Risks Matrix</vt:lpstr>
      <vt:lpstr>Hazards and Risks Matrix Cont.</vt:lpstr>
      <vt:lpstr>Hazard Ranking</vt:lpstr>
      <vt:lpstr>Hazard Ranking</vt:lpstr>
      <vt:lpstr>Hazard Profile</vt:lpstr>
      <vt:lpstr>Hazard Profile: Active Shooter</vt:lpstr>
      <vt:lpstr>Hazard Profile: Domestic Terrorism</vt:lpstr>
      <vt:lpstr>Hazard Profile: Cyber Terrorism</vt:lpstr>
      <vt:lpstr>Hazard Profile: Technology Hardware/ Software</vt:lpstr>
      <vt:lpstr>Hazard Profile: Hurricane/ Tropical Storms</vt:lpstr>
      <vt:lpstr>Risk and Vulnerability Assessment</vt:lpstr>
      <vt:lpstr>Risk and Vulnerability Assessment Cont.</vt:lpstr>
      <vt:lpstr>Risk and Vulnerability Assessment Cont.</vt:lpstr>
      <vt:lpstr>Capability Assessment</vt:lpstr>
      <vt:lpstr>Capability Assessment: Administrative Capability</vt:lpstr>
      <vt:lpstr>Capability Assessment: Fiscal Capability</vt:lpstr>
      <vt:lpstr>Capability Assessment: Regulatory Environment</vt:lpstr>
      <vt:lpstr>Capability Assessment: Building Codes</vt:lpstr>
      <vt:lpstr>Capability Assessment: Community and Stakeholder Involvement</vt:lpstr>
      <vt:lpstr>Capability Assessment: The Code of Virginia</vt:lpstr>
      <vt:lpstr>High Priority Strategies</vt:lpstr>
      <vt:lpstr>Mitigation Goals</vt:lpstr>
      <vt:lpstr>Mitigation prioritization</vt:lpstr>
      <vt:lpstr>Mitigation projects</vt:lpstr>
      <vt:lpstr>Mitigation projects Cont.</vt:lpstr>
      <vt:lpstr>Mitigation projects Cont.</vt:lpstr>
      <vt:lpstr>Mitigation projects Cont.</vt:lpstr>
      <vt:lpstr>Mitigation projects Cont.</vt:lpstr>
      <vt:lpstr>Mitigation projects Cont.</vt:lpstr>
      <vt:lpstr>Mitigation projects Cont.</vt:lpstr>
      <vt:lpstr>Future Plan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Commonwealth University (VCU) Hazard Mitigation Plan Update –   Public Comment Meeting #3 November 10, 2022</dc:title>
  <dc:creator>Jakob Jones</dc:creator>
  <cp:lastModifiedBy>VCU User</cp:lastModifiedBy>
  <cp:revision>3</cp:revision>
  <dcterms:created xsi:type="dcterms:W3CDTF">2022-11-02T19:24:15Z</dcterms:created>
  <dcterms:modified xsi:type="dcterms:W3CDTF">2022-11-03T11:10:06Z</dcterms:modified>
</cp:coreProperties>
</file>