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microsoft.com/office/2006/relationships/ui/userCustomization" Target="userCustomization/customUI.xml"/><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407" r:id="rId4"/>
    <p:sldId id="310" r:id="rId5"/>
    <p:sldId id="408" r:id="rId6"/>
    <p:sldId id="395" r:id="rId7"/>
    <p:sldId id="383" r:id="rId8"/>
    <p:sldId id="355" r:id="rId9"/>
    <p:sldId id="390" r:id="rId10"/>
    <p:sldId id="398" r:id="rId11"/>
    <p:sldId id="402" r:id="rId12"/>
    <p:sldId id="403" r:id="rId13"/>
    <p:sldId id="404" r:id="rId14"/>
    <p:sldId id="399" r:id="rId15"/>
    <p:sldId id="405" r:id="rId16"/>
    <p:sldId id="406" r:id="rId17"/>
    <p:sldId id="400" r:id="rId18"/>
    <p:sldId id="401" r:id="rId19"/>
    <p:sldId id="411" r:id="rId20"/>
    <p:sldId id="396" r:id="rId21"/>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CC3300"/>
    <a:srgbClr val="FF3300"/>
    <a:srgbClr val="FF636E"/>
    <a:srgbClr val="FF6364"/>
    <a:srgbClr val="FE635A"/>
    <a:srgbClr val="FE6332"/>
    <a:srgbClr val="FE6300"/>
    <a:srgbClr val="FE6364"/>
    <a:srgbClr val="CC63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66AA6-AF43-4AF7-B50B-60270582A3B1}" v="3" dt="2022-03-19T17:42:35.628"/>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36"/>
    <p:restoredTop sz="94694"/>
  </p:normalViewPr>
  <p:slideViewPr>
    <p:cSldViewPr>
      <p:cViewPr varScale="1">
        <p:scale>
          <a:sx n="65" d="100"/>
          <a:sy n="65" d="100"/>
        </p:scale>
        <p:origin x="856" y="40"/>
      </p:cViewPr>
      <p:guideLst>
        <p:guide orient="horz" pos="2160"/>
        <p:guide pos="384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Sleeman" userId="a5ce22143eeb2809" providerId="LiveId" clId="{07466AA6-AF43-4AF7-B50B-60270582A3B1}"/>
    <pc:docChg chg="addSld delSld modSld sldOrd">
      <pc:chgData name="Scott Sleeman" userId="a5ce22143eeb2809" providerId="LiveId" clId="{07466AA6-AF43-4AF7-B50B-60270582A3B1}" dt="2022-03-19T17:42:35.626" v="5"/>
      <pc:docMkLst>
        <pc:docMk/>
      </pc:docMkLst>
      <pc:sldChg chg="ord">
        <pc:chgData name="Scott Sleeman" userId="a5ce22143eeb2809" providerId="LiveId" clId="{07466AA6-AF43-4AF7-B50B-60270582A3B1}" dt="2022-03-18T17:46:54.964" v="1"/>
        <pc:sldMkLst>
          <pc:docMk/>
          <pc:sldMk cId="4044443185" sldId="407"/>
        </pc:sldMkLst>
      </pc:sldChg>
      <pc:sldChg chg="add del">
        <pc:chgData name="Scott Sleeman" userId="a5ce22143eeb2809" providerId="LiveId" clId="{07466AA6-AF43-4AF7-B50B-60270582A3B1}" dt="2022-03-18T17:51:13.918" v="3" actId="2696"/>
        <pc:sldMkLst>
          <pc:docMk/>
          <pc:sldMk cId="2590044019" sldId="409"/>
        </pc:sldMkLst>
      </pc:sldChg>
      <pc:sldChg chg="add del replId">
        <pc:chgData name="Scott Sleeman" userId="a5ce22143eeb2809" providerId="LiveId" clId="{07466AA6-AF43-4AF7-B50B-60270582A3B1}" dt="2022-03-18T17:51:18.409" v="4" actId="2696"/>
        <pc:sldMkLst>
          <pc:docMk/>
          <pc:sldMk cId="2219297352" sldId="410"/>
        </pc:sldMkLst>
      </pc:sldChg>
      <pc:sldChg chg="add">
        <pc:chgData name="Scott Sleeman" userId="a5ce22143eeb2809" providerId="LiveId" clId="{07466AA6-AF43-4AF7-B50B-60270582A3B1}" dt="2022-03-19T17:42:35.626" v="5"/>
        <pc:sldMkLst>
          <pc:docMk/>
          <pc:sldMk cId="1406300446" sldId="411"/>
        </pc:sldMkLst>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643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9216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Click to edit Master text styles</a:t>
            </a:r>
          </a:p>
          <a:p>
            <a:pPr lvl="1"/>
            <a:r>
              <a:rPr lang="ru-RU"/>
              <a:t>Second level</a:t>
            </a:r>
          </a:p>
          <a:p>
            <a:pPr lvl="2"/>
            <a:r>
              <a:rPr lang="ru-RU"/>
              <a:t>Third level</a:t>
            </a:r>
          </a:p>
          <a:p>
            <a:pPr lvl="3"/>
            <a:r>
              <a:rPr lang="ru-RU"/>
              <a:t>Fourth level</a:t>
            </a:r>
          </a:p>
          <a:p>
            <a:pPr lvl="4"/>
            <a:r>
              <a:rPr lang="ru-RU"/>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94E709-F9AF-4802-8254-A1D3A4187FD3}" type="slidenum">
              <a:rPr lang="ru-RU"/>
              <a:pPr/>
              <a:t>‹#›</a:t>
            </a:fld>
            <a:endParaRPr lang="ru-RU"/>
          </a:p>
        </p:txBody>
      </p:sp>
    </p:spTree>
    <p:extLst>
      <p:ext uri="{BB962C8B-B14F-4D97-AF65-F5344CB8AC3E}">
        <p14:creationId xmlns:p14="http://schemas.microsoft.com/office/powerpoint/2010/main" val="26575988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a:t>
            </a:fld>
            <a:endParaRPr lang="ru-RU"/>
          </a:p>
        </p:txBody>
      </p:sp>
    </p:spTree>
    <p:extLst>
      <p:ext uri="{BB962C8B-B14F-4D97-AF65-F5344CB8AC3E}">
        <p14:creationId xmlns:p14="http://schemas.microsoft.com/office/powerpoint/2010/main" val="301142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6D94E709-F9AF-4802-8254-A1D3A4187FD3}" type="slidenum">
              <a:rPr lang="ru-RU" smtClean="0"/>
              <a:pPr/>
              <a:t>3</a:t>
            </a:fld>
            <a:endParaRPr lang="ru-RU"/>
          </a:p>
        </p:txBody>
      </p:sp>
    </p:spTree>
    <p:extLst>
      <p:ext uri="{BB962C8B-B14F-4D97-AF65-F5344CB8AC3E}">
        <p14:creationId xmlns:p14="http://schemas.microsoft.com/office/powerpoint/2010/main" val="2019570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13</a:t>
            </a:fld>
            <a:endParaRPr lang="ru-RU"/>
          </a:p>
        </p:txBody>
      </p:sp>
    </p:spTree>
    <p:extLst>
      <p:ext uri="{BB962C8B-B14F-4D97-AF65-F5344CB8AC3E}">
        <p14:creationId xmlns:p14="http://schemas.microsoft.com/office/powerpoint/2010/main" val="4015554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15</a:t>
            </a:fld>
            <a:endParaRPr lang="ru-RU"/>
          </a:p>
        </p:txBody>
      </p:sp>
    </p:spTree>
    <p:extLst>
      <p:ext uri="{BB962C8B-B14F-4D97-AF65-F5344CB8AC3E}">
        <p14:creationId xmlns:p14="http://schemas.microsoft.com/office/powerpoint/2010/main" val="259352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16</a:t>
            </a:fld>
            <a:endParaRPr lang="ru-RU"/>
          </a:p>
        </p:txBody>
      </p:sp>
    </p:spTree>
    <p:extLst>
      <p:ext uri="{BB962C8B-B14F-4D97-AF65-F5344CB8AC3E}">
        <p14:creationId xmlns:p14="http://schemas.microsoft.com/office/powerpoint/2010/main" val="1794866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17</a:t>
            </a:fld>
            <a:endParaRPr lang="ru-RU"/>
          </a:p>
        </p:txBody>
      </p:sp>
    </p:spTree>
    <p:extLst>
      <p:ext uri="{BB962C8B-B14F-4D97-AF65-F5344CB8AC3E}">
        <p14:creationId xmlns:p14="http://schemas.microsoft.com/office/powerpoint/2010/main" val="12112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4E709-F9AF-4802-8254-A1D3A4187FD3}" type="slidenum">
              <a:rPr lang="ru-RU" smtClean="0"/>
              <a:pPr/>
              <a:t>19</a:t>
            </a:fld>
            <a:endParaRPr lang="ru-RU"/>
          </a:p>
        </p:txBody>
      </p:sp>
    </p:spTree>
    <p:extLst>
      <p:ext uri="{BB962C8B-B14F-4D97-AF65-F5344CB8AC3E}">
        <p14:creationId xmlns:p14="http://schemas.microsoft.com/office/powerpoint/2010/main" val="12640741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9" name="Rectangle 9"/>
          <p:cNvSpPr>
            <a:spLocks noChangeArrowheads="1"/>
          </p:cNvSpPr>
          <p:nvPr userDrawn="1"/>
        </p:nvSpPr>
        <p:spPr bwMode="auto">
          <a:xfrm>
            <a:off x="1" y="4724400"/>
            <a:ext cx="12191999" cy="1828799"/>
          </a:xfrm>
          <a:prstGeom prst="rect">
            <a:avLst/>
          </a:prstGeom>
          <a:solidFill>
            <a:srgbClr val="151515"/>
          </a:solidFill>
          <a:ln w="38100">
            <a:solidFill>
              <a:srgbClr val="FEBE11"/>
            </a:solidFill>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endParaRPr lang="en-US" dirty="0">
              <a:solidFill>
                <a:schemeClr val="bg2"/>
              </a:solidFill>
            </a:endParaRPr>
          </a:p>
        </p:txBody>
      </p:sp>
      <p:sp>
        <p:nvSpPr>
          <p:cNvPr id="5122" name="Rectangle 2"/>
          <p:cNvSpPr>
            <a:spLocks noGrp="1" noChangeArrowheads="1"/>
          </p:cNvSpPr>
          <p:nvPr>
            <p:ph type="ctrTitle"/>
          </p:nvPr>
        </p:nvSpPr>
        <p:spPr>
          <a:xfrm>
            <a:off x="0" y="4938713"/>
            <a:ext cx="12191999" cy="1109662"/>
          </a:xfrm>
        </p:spPr>
        <p:txBody>
          <a:bodyPr/>
          <a:lstStyle>
            <a:lvl1pPr>
              <a:defRPr sz="3200" b="1">
                <a:solidFill>
                  <a:schemeClr val="bg1"/>
                </a:solidFill>
              </a:defRPr>
            </a:lvl1pPr>
          </a:lstStyle>
          <a:p>
            <a:r>
              <a:rPr lang="en-US" dirty="0"/>
              <a:t>Click to edit Master title style</a:t>
            </a:r>
            <a:endParaRPr lang="ru-RU" dirty="0"/>
          </a:p>
        </p:txBody>
      </p:sp>
      <p:sp>
        <p:nvSpPr>
          <p:cNvPr id="5123" name="Rectangle 3"/>
          <p:cNvSpPr>
            <a:spLocks noGrp="1" noChangeArrowheads="1"/>
          </p:cNvSpPr>
          <p:nvPr>
            <p:ph type="subTitle" idx="1"/>
          </p:nvPr>
        </p:nvSpPr>
        <p:spPr>
          <a:xfrm>
            <a:off x="0" y="5684838"/>
            <a:ext cx="12191999" cy="696912"/>
          </a:xfrm>
        </p:spPr>
        <p:txBody>
          <a:bodyPr/>
          <a:lstStyle>
            <a:lvl1pPr marL="0" indent="0">
              <a:buFontTx/>
              <a:buNone/>
              <a:defRPr sz="2400" b="1">
                <a:solidFill>
                  <a:schemeClr val="bg1"/>
                </a:solidFill>
              </a:defRPr>
            </a:lvl1pPr>
          </a:lstStyle>
          <a:p>
            <a:r>
              <a:rPr lang="en-US" dirty="0"/>
              <a:t>Click to edit Master subtitle style</a:t>
            </a:r>
            <a:endParaRPr lang="ru-RU" dirty="0"/>
          </a:p>
        </p:txBody>
      </p:sp>
      <p:pic>
        <p:nvPicPr>
          <p:cNvPr id="6" name="Picture 5" descr="Virginia Commonwealth University - Wikipedia">
            <a:extLst>
              <a:ext uri="{FF2B5EF4-FFF2-40B4-BE49-F238E27FC236}">
                <a16:creationId xmlns:a16="http://schemas.microsoft.com/office/drawing/2014/main" id="{BBFFAD7E-7460-1941-972E-A5B83394F15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67800" y="685800"/>
            <a:ext cx="2103120" cy="2103120"/>
          </a:xfrm>
          <a:prstGeom prst="ellipse">
            <a:avLst/>
          </a:prstGeom>
          <a:noFill/>
        </p:spPr>
      </p:pic>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13851" y="2416176"/>
            <a:ext cx="2546349" cy="40354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8451" y="2416176"/>
            <a:ext cx="7442200" cy="40354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dirty="0"/>
          </a:p>
        </p:txBody>
      </p:sp>
      <p:sp>
        <p:nvSpPr>
          <p:cNvPr id="6" name="Rectangle 70"/>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dirty="0"/>
          </a:p>
        </p:txBody>
      </p:sp>
      <p:sp>
        <p:nvSpPr>
          <p:cNvPr id="7" name="Rectangle 71"/>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fld id="{6FE80E40-6235-CC4A-9643-FAFD4CBA70F7}" type="slidenum">
              <a:rPr lang="en-US"/>
              <a:pPr/>
              <a:t>‹#›</a:t>
            </a:fld>
            <a:endParaRPr lang="en-US" dirty="0"/>
          </a:p>
        </p:txBody>
      </p:sp>
    </p:spTree>
    <p:extLst>
      <p:ext uri="{BB962C8B-B14F-4D97-AF65-F5344CB8AC3E}">
        <p14:creationId xmlns:p14="http://schemas.microsoft.com/office/powerpoint/2010/main" val="153586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51" y="2209800"/>
            <a:ext cx="11512549" cy="3914775"/>
          </a:xfrm>
        </p:spPr>
        <p:txBody>
          <a:bodyPr/>
          <a:lstStyle>
            <a:lvl1pPr>
              <a:defRPr sz="3200">
                <a:solidFill>
                  <a:srgbClr val="151515"/>
                </a:solidFill>
              </a:defRPr>
            </a:lvl1pPr>
            <a:lvl2pPr>
              <a:defRPr sz="2800">
                <a:solidFill>
                  <a:srgbClr val="151515"/>
                </a:solidFill>
              </a:defRPr>
            </a:lvl2pPr>
            <a:lvl3pPr>
              <a:defRPr sz="2800">
                <a:solidFill>
                  <a:srgbClr val="151515"/>
                </a:solidFill>
              </a:defRPr>
            </a:lvl3pPr>
            <a:lvl4pPr>
              <a:defRPr sz="2400">
                <a:solidFill>
                  <a:srgbClr val="151515"/>
                </a:solidFill>
              </a:defRPr>
            </a:lvl4pPr>
            <a:lvl5pPr>
              <a:defRPr sz="2400">
                <a:solidFill>
                  <a:srgbClr val="15151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7200"/>
                    </a14:imgEffect>
                    <a14:imgEffect>
                      <a14:saturation sat="330000"/>
                    </a14:imgEffect>
                  </a14:imgLayer>
                </a14:imgProps>
              </a:ext>
              <a:ext uri="{28A0092B-C50C-407E-A947-70E740481C1C}">
                <a14:useLocalDpi xmlns:a14="http://schemas.microsoft.com/office/drawing/2010/main" val="0"/>
              </a:ext>
            </a:extLst>
          </a:blip>
          <a:stretch>
            <a:fillRect/>
          </a:stretch>
        </p:blipFill>
        <p:spPr>
          <a:xfrm>
            <a:off x="34925" y="263525"/>
            <a:ext cx="12157075" cy="1352550"/>
          </a:xfrm>
          <a:prstGeom prst="rect">
            <a:avLst/>
          </a:prstGeom>
          <a:solidFill>
            <a:srgbClr val="0C0C0C"/>
          </a:solidFill>
          <a:ln w="38100">
            <a:solidFill>
              <a:srgbClr val="FFC000"/>
            </a:solidFill>
          </a:ln>
        </p:spPr>
      </p:pic>
      <p:sp>
        <p:nvSpPr>
          <p:cNvPr id="2" name="Title 1"/>
          <p:cNvSpPr>
            <a:spLocks noGrp="1"/>
          </p:cNvSpPr>
          <p:nvPr>
            <p:ph type="title"/>
          </p:nvPr>
        </p:nvSpPr>
        <p:spPr>
          <a:xfrm>
            <a:off x="389467" y="685800"/>
            <a:ext cx="11700933" cy="508000"/>
          </a:xfrm>
        </p:spPr>
        <p:txBody>
          <a:bodyPr/>
          <a:lstStyle>
            <a:lvl1pPr>
              <a:defRPr b="1">
                <a:solidFill>
                  <a:srgbClr val="FFFFFF"/>
                </a:solidFill>
              </a:defRPr>
            </a:lvl1pPr>
          </a:lstStyle>
          <a:p>
            <a:r>
              <a:rPr lang="en-US" dirty="0"/>
              <a:t>Click to edit Master title style</a:t>
            </a:r>
          </a:p>
        </p:txBody>
      </p:sp>
      <p:pic>
        <p:nvPicPr>
          <p:cNvPr id="5" name="Picture 4" descr="Virginia Commonwealth University - Wikipedia">
            <a:extLst>
              <a:ext uri="{FF2B5EF4-FFF2-40B4-BE49-F238E27FC236}">
                <a16:creationId xmlns:a16="http://schemas.microsoft.com/office/drawing/2014/main" id="{BBFFAD7E-7460-1941-972E-A5B83394F15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084560" y="404178"/>
            <a:ext cx="1005840" cy="1005840"/>
          </a:xfrm>
          <a:prstGeom prst="ellipse">
            <a:avLst/>
          </a:prstGeom>
          <a:noFill/>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8451" y="2997200"/>
            <a:ext cx="4993216" cy="345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64867" y="2997200"/>
            <a:ext cx="4995333" cy="345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83267" y="2416175"/>
            <a:ext cx="87376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ru-RU"/>
          </a:p>
        </p:txBody>
      </p:sp>
      <p:sp>
        <p:nvSpPr>
          <p:cNvPr id="1032" name="Rectangle 8"/>
          <p:cNvSpPr>
            <a:spLocks noChangeArrowheads="1"/>
          </p:cNvSpPr>
          <p:nvPr/>
        </p:nvSpPr>
        <p:spPr bwMode="auto">
          <a:xfrm>
            <a:off x="0" y="5516564"/>
            <a:ext cx="12192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a:endParaRPr lang="uk-UA"/>
          </a:p>
        </p:txBody>
      </p:sp>
      <p:sp>
        <p:nvSpPr>
          <p:cNvPr id="1027" name="Rectangle 3"/>
          <p:cNvSpPr>
            <a:spLocks noGrp="1" noChangeArrowheads="1"/>
          </p:cNvSpPr>
          <p:nvPr>
            <p:ph type="body" idx="1"/>
          </p:nvPr>
        </p:nvSpPr>
        <p:spPr bwMode="auto">
          <a:xfrm>
            <a:off x="1568451" y="2997200"/>
            <a:ext cx="10191749" cy="345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fade/>
  </p:transition>
  <p:txStyles>
    <p:titleStyle>
      <a:lvl1pPr algn="l" rtl="0" eaLnBrk="1" fontAlgn="base" hangingPunct="1">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3600">
          <a:solidFill>
            <a:schemeClr val="accent1"/>
          </a:solidFill>
          <a:latin typeface="Arial" charset="0"/>
        </a:defRPr>
      </a:lvl2pPr>
      <a:lvl3pPr algn="l" rtl="0" eaLnBrk="1" fontAlgn="base" hangingPunct="1">
        <a:spcBef>
          <a:spcPct val="0"/>
        </a:spcBef>
        <a:spcAft>
          <a:spcPct val="0"/>
        </a:spcAft>
        <a:defRPr sz="3600">
          <a:solidFill>
            <a:schemeClr val="accent1"/>
          </a:solidFill>
          <a:latin typeface="Arial" charset="0"/>
        </a:defRPr>
      </a:lvl3pPr>
      <a:lvl4pPr algn="l" rtl="0" eaLnBrk="1" fontAlgn="base" hangingPunct="1">
        <a:spcBef>
          <a:spcPct val="0"/>
        </a:spcBef>
        <a:spcAft>
          <a:spcPct val="0"/>
        </a:spcAft>
        <a:defRPr sz="3600">
          <a:solidFill>
            <a:schemeClr val="accent1"/>
          </a:solidFill>
          <a:latin typeface="Arial" charset="0"/>
        </a:defRPr>
      </a:lvl4pPr>
      <a:lvl5pPr algn="l" rtl="0" eaLnBrk="1" fontAlgn="base" hangingPunct="1">
        <a:spcBef>
          <a:spcPct val="0"/>
        </a:spcBef>
        <a:spcAft>
          <a:spcPct val="0"/>
        </a:spcAft>
        <a:defRPr sz="3600">
          <a:solidFill>
            <a:schemeClr val="accent1"/>
          </a:solidFill>
          <a:latin typeface="Arial" charset="0"/>
        </a:defRPr>
      </a:lvl5pPr>
      <a:lvl6pPr marL="457200" algn="l" rtl="0" eaLnBrk="1" fontAlgn="base" hangingPunct="1">
        <a:spcBef>
          <a:spcPct val="0"/>
        </a:spcBef>
        <a:spcAft>
          <a:spcPct val="0"/>
        </a:spcAft>
        <a:defRPr sz="3600">
          <a:solidFill>
            <a:schemeClr val="accent1"/>
          </a:solidFill>
          <a:latin typeface="Arial" charset="0"/>
        </a:defRPr>
      </a:lvl6pPr>
      <a:lvl7pPr marL="914400" algn="l" rtl="0" eaLnBrk="1" fontAlgn="base" hangingPunct="1">
        <a:spcBef>
          <a:spcPct val="0"/>
        </a:spcBef>
        <a:spcAft>
          <a:spcPct val="0"/>
        </a:spcAft>
        <a:defRPr sz="3600">
          <a:solidFill>
            <a:schemeClr val="accent1"/>
          </a:solidFill>
          <a:latin typeface="Arial" charset="0"/>
        </a:defRPr>
      </a:lvl7pPr>
      <a:lvl8pPr marL="1371600" algn="l" rtl="0" eaLnBrk="1" fontAlgn="base" hangingPunct="1">
        <a:spcBef>
          <a:spcPct val="0"/>
        </a:spcBef>
        <a:spcAft>
          <a:spcPct val="0"/>
        </a:spcAft>
        <a:defRPr sz="3600">
          <a:solidFill>
            <a:schemeClr val="accent1"/>
          </a:solidFill>
          <a:latin typeface="Arial" charset="0"/>
        </a:defRPr>
      </a:lvl8pPr>
      <a:lvl9pPr marL="1828800" algn="l" rtl="0" eaLnBrk="1" fontAlgn="base" hangingPunct="1">
        <a:spcBef>
          <a:spcPct val="0"/>
        </a:spcBef>
        <a:spcAft>
          <a:spcPct val="0"/>
        </a:spcAft>
        <a:defRPr sz="3600">
          <a:solidFill>
            <a:schemeClr val="accent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0" y="4724400"/>
            <a:ext cx="12192000" cy="1828800"/>
          </a:xfrm>
        </p:spPr>
        <p:txBody>
          <a:bodyPr/>
          <a:lstStyle/>
          <a:p>
            <a:pPr algn="ctr"/>
            <a:r>
              <a:rPr lang="en-US" sz="3100" b="0" dirty="0"/>
              <a:t>Virginia Commonwealth University (VCU)</a:t>
            </a:r>
            <a:br>
              <a:rPr lang="en-US" sz="3100" b="0" dirty="0"/>
            </a:br>
            <a:r>
              <a:rPr lang="en-US" sz="3100" b="0" dirty="0"/>
              <a:t>Hazard Mitigation Plan (HMP) Update – Public Comment Meeting #1</a:t>
            </a:r>
            <a:br>
              <a:rPr lang="en-US" sz="3100" b="0" dirty="0"/>
            </a:br>
            <a:r>
              <a:rPr lang="en-US" sz="3100" b="0" dirty="0"/>
              <a:t>April 5, 2022</a:t>
            </a:r>
            <a:endParaRPr lang="uk-UA" sz="3100" b="0"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5B2E68-70FB-429D-9D1A-F4DDCB598BB8}"/>
              </a:ext>
            </a:extLst>
          </p:cNvPr>
          <p:cNvSpPr>
            <a:spLocks noGrp="1"/>
          </p:cNvSpPr>
          <p:nvPr>
            <p:ph type="title"/>
          </p:nvPr>
        </p:nvSpPr>
        <p:spPr/>
        <p:txBody>
          <a:bodyPr/>
          <a:lstStyle/>
          <a:p>
            <a:r>
              <a:rPr lang="en-US" b="0" dirty="0"/>
              <a:t>Problem Statements I</a:t>
            </a:r>
          </a:p>
        </p:txBody>
      </p:sp>
      <p:sp>
        <p:nvSpPr>
          <p:cNvPr id="8" name="TextBox 7">
            <a:extLst>
              <a:ext uri="{FF2B5EF4-FFF2-40B4-BE49-F238E27FC236}">
                <a16:creationId xmlns:a16="http://schemas.microsoft.com/office/drawing/2014/main" id="{9BBC918E-34F6-4B58-AD0D-E98F5F49ACC5}"/>
              </a:ext>
            </a:extLst>
          </p:cNvPr>
          <p:cNvSpPr txBox="1"/>
          <p:nvPr/>
        </p:nvSpPr>
        <p:spPr>
          <a:xfrm>
            <a:off x="876300" y="1868269"/>
            <a:ext cx="10439400" cy="646331"/>
          </a:xfrm>
          <a:prstGeom prst="rect">
            <a:avLst/>
          </a:prstGeom>
          <a:noFill/>
        </p:spPr>
        <p:txBody>
          <a:bodyPr wrap="square">
            <a:spAutoFit/>
          </a:bodyPr>
          <a:lstStyle/>
          <a:p>
            <a:pPr marL="0" marR="0" algn="just">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Arial" panose="020B0604020202020204" pitchFamily="34" charset="0"/>
              </a:rPr>
              <a:t>The Hazard Mitigation Plan Committee (HMPC) used developed problem statements to help inform the ranking of threats and hazards and the development and prioritization of mitigation actions.</a:t>
            </a:r>
          </a:p>
        </p:txBody>
      </p:sp>
      <p:graphicFrame>
        <p:nvGraphicFramePr>
          <p:cNvPr id="6" name="Content Placeholder 5" descr="Listing of problem statements per hazard, 1 out of 4. " title="Problem Statements List 1">
            <a:extLst>
              <a:ext uri="{FF2B5EF4-FFF2-40B4-BE49-F238E27FC236}">
                <a16:creationId xmlns:a16="http://schemas.microsoft.com/office/drawing/2014/main" id="{902036DB-DB19-42CD-BBE0-3EB8668DB7CE}"/>
              </a:ext>
            </a:extLst>
          </p:cNvPr>
          <p:cNvGraphicFramePr>
            <a:graphicFrameLocks noGrp="1"/>
          </p:cNvGraphicFramePr>
          <p:nvPr>
            <p:ph idx="1"/>
            <p:extLst>
              <p:ext uri="{D42A27DB-BD31-4B8C-83A1-F6EECF244321}">
                <p14:modId xmlns:p14="http://schemas.microsoft.com/office/powerpoint/2010/main" val="1129291639"/>
              </p:ext>
            </p:extLst>
          </p:nvPr>
        </p:nvGraphicFramePr>
        <p:xfrm>
          <a:off x="2324100" y="2575560"/>
          <a:ext cx="7277100" cy="4236720"/>
        </p:xfrm>
        <a:graphic>
          <a:graphicData uri="http://schemas.openxmlformats.org/drawingml/2006/table">
            <a:tbl>
              <a:tblPr firstRow="1" firstCol="1" bandRow="1"/>
              <a:tblGrid>
                <a:gridCol w="1996972">
                  <a:extLst>
                    <a:ext uri="{9D8B030D-6E8A-4147-A177-3AD203B41FA5}">
                      <a16:colId xmlns:a16="http://schemas.microsoft.com/office/drawing/2014/main" val="2804432342"/>
                    </a:ext>
                  </a:extLst>
                </a:gridCol>
                <a:gridCol w="5280128">
                  <a:extLst>
                    <a:ext uri="{9D8B030D-6E8A-4147-A177-3AD203B41FA5}">
                      <a16:colId xmlns:a16="http://schemas.microsoft.com/office/drawing/2014/main" val="3453888487"/>
                    </a:ext>
                  </a:extLst>
                </a:gridCol>
              </a:tblGrid>
              <a:tr h="174402">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028391010"/>
                  </a:ext>
                </a:extLst>
              </a:tr>
              <a:tr h="141732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Active Shooter</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Long-term emotional and psychological impacts</a:t>
                      </a:r>
                    </a:p>
                    <a:p>
                      <a:pPr marL="342900" marR="9525"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Multiple high-occupancy spaces</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566349"/>
                  </a:ext>
                </a:extLst>
              </a:tr>
              <a:tr h="176784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Domestic Terrorism</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Long-term emotional and psychological impacts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replacement for damaged VCU assets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Multiple high-occupancy spaces</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644488413"/>
                  </a:ext>
                </a:extLst>
              </a:tr>
              <a:tr h="77724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Cyber Terrorism</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9525"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repair/replacement for damaged VCU assets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946242"/>
                  </a:ext>
                </a:extLst>
              </a:tr>
            </a:tbl>
          </a:graphicData>
        </a:graphic>
      </p:graphicFrame>
    </p:spTree>
    <p:extLst>
      <p:ext uri="{BB962C8B-B14F-4D97-AF65-F5344CB8AC3E}">
        <p14:creationId xmlns:p14="http://schemas.microsoft.com/office/powerpoint/2010/main" val="107770628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5B2E68-70FB-429D-9D1A-F4DDCB598BB8}"/>
              </a:ext>
            </a:extLst>
          </p:cNvPr>
          <p:cNvSpPr>
            <a:spLocks noGrp="1"/>
          </p:cNvSpPr>
          <p:nvPr>
            <p:ph type="title"/>
          </p:nvPr>
        </p:nvSpPr>
        <p:spPr/>
        <p:txBody>
          <a:bodyPr/>
          <a:lstStyle/>
          <a:p>
            <a:r>
              <a:rPr lang="en-US" b="0" dirty="0"/>
              <a:t>Problem Statements II</a:t>
            </a:r>
          </a:p>
        </p:txBody>
      </p:sp>
      <p:graphicFrame>
        <p:nvGraphicFramePr>
          <p:cNvPr id="6" name="Content Placeholder 5" descr="Listing of problem statements per hazard, 2 out of 4. " title="Problem Statements List 2">
            <a:extLst>
              <a:ext uri="{FF2B5EF4-FFF2-40B4-BE49-F238E27FC236}">
                <a16:creationId xmlns:a16="http://schemas.microsoft.com/office/drawing/2014/main" id="{902036DB-DB19-42CD-BBE0-3EB8668DB7CE}"/>
              </a:ext>
            </a:extLst>
          </p:cNvPr>
          <p:cNvGraphicFramePr>
            <a:graphicFrameLocks noGrp="1"/>
          </p:cNvGraphicFramePr>
          <p:nvPr>
            <p:ph idx="1"/>
            <p:extLst>
              <p:ext uri="{D42A27DB-BD31-4B8C-83A1-F6EECF244321}">
                <p14:modId xmlns:p14="http://schemas.microsoft.com/office/powerpoint/2010/main" val="1596201937"/>
              </p:ext>
            </p:extLst>
          </p:nvPr>
        </p:nvGraphicFramePr>
        <p:xfrm>
          <a:off x="1257300" y="2057400"/>
          <a:ext cx="9715500" cy="4419600"/>
        </p:xfrm>
        <a:graphic>
          <a:graphicData uri="http://schemas.openxmlformats.org/drawingml/2006/table">
            <a:tbl>
              <a:tblPr firstRow="1" firstCol="1" bandRow="1"/>
              <a:tblGrid>
                <a:gridCol w="2001320">
                  <a:extLst>
                    <a:ext uri="{9D8B030D-6E8A-4147-A177-3AD203B41FA5}">
                      <a16:colId xmlns:a16="http://schemas.microsoft.com/office/drawing/2014/main" val="2804432342"/>
                    </a:ext>
                  </a:extLst>
                </a:gridCol>
                <a:gridCol w="7714180">
                  <a:extLst>
                    <a:ext uri="{9D8B030D-6E8A-4147-A177-3AD203B41FA5}">
                      <a16:colId xmlns:a16="http://schemas.microsoft.com/office/drawing/2014/main" val="3453888487"/>
                    </a:ext>
                  </a:extLst>
                </a:gridCol>
              </a:tblGrid>
              <a:tr h="174402">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028391010"/>
                  </a:ext>
                </a:extLst>
              </a:tr>
              <a:tr h="71628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Technology  Hardware/Software</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Increased vulnerability of critical infrastructure due to other hazards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Prediction critical infrastructure failures is difficult</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726802"/>
                  </a:ext>
                </a:extLst>
              </a:tr>
              <a:tr h="17526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Hurricane/Tornado/ Tropical Storms</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Repetitive loss of property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Critical assets in areas with low to moderate flood potential</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Potential for extended outages </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Overhead utility lines</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Storms can develop quickly and produce extremes wind/tornadoes with little warning</a:t>
                      </a:r>
                    </a:p>
                  </a:txBody>
                  <a:tcPr marL="54710" marR="547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2800566349"/>
                  </a:ext>
                </a:extLst>
              </a:tr>
              <a:tr h="9906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Winter 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Increases maintenance needs for sidewalks and roads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Overhead utility lines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Potential for extended outages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44488413"/>
                  </a:ext>
                </a:extLst>
              </a:tr>
              <a:tr h="6858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Flash Flooding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Repetitive flood loss properties</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Critical assets in areas with low to moderate flood potential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3070946242"/>
                  </a:ext>
                </a:extLst>
              </a:tr>
            </a:tbl>
          </a:graphicData>
        </a:graphic>
      </p:graphicFrame>
    </p:spTree>
    <p:extLst>
      <p:ext uri="{BB962C8B-B14F-4D97-AF65-F5344CB8AC3E}">
        <p14:creationId xmlns:p14="http://schemas.microsoft.com/office/powerpoint/2010/main" val="324996558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5B2E68-70FB-429D-9D1A-F4DDCB598BB8}"/>
              </a:ext>
            </a:extLst>
          </p:cNvPr>
          <p:cNvSpPr>
            <a:spLocks noGrp="1"/>
          </p:cNvSpPr>
          <p:nvPr>
            <p:ph type="title"/>
          </p:nvPr>
        </p:nvSpPr>
        <p:spPr/>
        <p:txBody>
          <a:bodyPr/>
          <a:lstStyle/>
          <a:p>
            <a:r>
              <a:rPr lang="en-US" b="0" dirty="0"/>
              <a:t>Problem Statements III</a:t>
            </a:r>
          </a:p>
        </p:txBody>
      </p:sp>
      <p:graphicFrame>
        <p:nvGraphicFramePr>
          <p:cNvPr id="6" name="Content Placeholder 5" descr="Listing of problem statements per hazard, 3 out of 4. " title="Problem Statements List 3">
            <a:extLst>
              <a:ext uri="{FF2B5EF4-FFF2-40B4-BE49-F238E27FC236}">
                <a16:creationId xmlns:a16="http://schemas.microsoft.com/office/drawing/2014/main" id="{902036DB-DB19-42CD-BBE0-3EB8668DB7CE}"/>
              </a:ext>
            </a:extLst>
          </p:cNvPr>
          <p:cNvGraphicFramePr>
            <a:graphicFrameLocks noGrp="1"/>
          </p:cNvGraphicFramePr>
          <p:nvPr>
            <p:ph idx="1"/>
            <p:extLst>
              <p:ext uri="{D42A27DB-BD31-4B8C-83A1-F6EECF244321}">
                <p14:modId xmlns:p14="http://schemas.microsoft.com/office/powerpoint/2010/main" val="219595238"/>
              </p:ext>
            </p:extLst>
          </p:nvPr>
        </p:nvGraphicFramePr>
        <p:xfrm>
          <a:off x="1981200" y="1948071"/>
          <a:ext cx="8229600" cy="4605129"/>
        </p:xfrm>
        <a:graphic>
          <a:graphicData uri="http://schemas.openxmlformats.org/drawingml/2006/table">
            <a:tbl>
              <a:tblPr firstRow="1" firstCol="1" bandRow="1"/>
              <a:tblGrid>
                <a:gridCol w="2667000">
                  <a:extLst>
                    <a:ext uri="{9D8B030D-6E8A-4147-A177-3AD203B41FA5}">
                      <a16:colId xmlns:a16="http://schemas.microsoft.com/office/drawing/2014/main" val="2804432342"/>
                    </a:ext>
                  </a:extLst>
                </a:gridCol>
                <a:gridCol w="5562600">
                  <a:extLst>
                    <a:ext uri="{9D8B030D-6E8A-4147-A177-3AD203B41FA5}">
                      <a16:colId xmlns:a16="http://schemas.microsoft.com/office/drawing/2014/main" val="3453888487"/>
                    </a:ext>
                  </a:extLst>
                </a:gridCol>
              </a:tblGrid>
              <a:tr h="0">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028391010"/>
                  </a:ext>
                </a:extLst>
              </a:tr>
              <a:tr h="141429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Structure Fire/Hazmat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repair/replacement for damaged VCU assets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Fires are unpredictable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Storage and use of hazardous materials near people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4514172"/>
                  </a:ext>
                </a:extLst>
              </a:tr>
              <a:tr h="16764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Civil Disturbance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repair/replacement for damaged VCU assets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Multiple high-occupancy spaces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Civil disturbance incidents linked to large gatherings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651592982"/>
                  </a:ext>
                </a:extLst>
              </a:tr>
              <a:tr h="1240119">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Public Health Emergencies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Students, staff, faculty, patients, and visitors’ proximity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697104"/>
                  </a:ext>
                </a:extLst>
              </a:tr>
            </a:tbl>
          </a:graphicData>
        </a:graphic>
      </p:graphicFrame>
    </p:spTree>
    <p:extLst>
      <p:ext uri="{BB962C8B-B14F-4D97-AF65-F5344CB8AC3E}">
        <p14:creationId xmlns:p14="http://schemas.microsoft.com/office/powerpoint/2010/main" val="429379562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5B2E68-70FB-429D-9D1A-F4DDCB598BB8}"/>
              </a:ext>
            </a:extLst>
          </p:cNvPr>
          <p:cNvSpPr>
            <a:spLocks noGrp="1"/>
          </p:cNvSpPr>
          <p:nvPr>
            <p:ph type="title"/>
          </p:nvPr>
        </p:nvSpPr>
        <p:spPr/>
        <p:txBody>
          <a:bodyPr/>
          <a:lstStyle/>
          <a:p>
            <a:r>
              <a:rPr lang="en-US" b="0" dirty="0"/>
              <a:t>Problem Statements IV</a:t>
            </a:r>
          </a:p>
        </p:txBody>
      </p:sp>
      <p:graphicFrame>
        <p:nvGraphicFramePr>
          <p:cNvPr id="6" name="Content Placeholder 5" descr="Listing of problem statements per hazard, 4 out of 4." title="Problem Statements List 4">
            <a:extLst>
              <a:ext uri="{FF2B5EF4-FFF2-40B4-BE49-F238E27FC236}">
                <a16:creationId xmlns:a16="http://schemas.microsoft.com/office/drawing/2014/main" id="{902036DB-DB19-42CD-BBE0-3EB8668DB7CE}"/>
              </a:ext>
            </a:extLst>
          </p:cNvPr>
          <p:cNvGraphicFramePr>
            <a:graphicFrameLocks noGrp="1"/>
          </p:cNvGraphicFramePr>
          <p:nvPr>
            <p:ph idx="1"/>
            <p:extLst>
              <p:ext uri="{D42A27DB-BD31-4B8C-83A1-F6EECF244321}">
                <p14:modId xmlns:p14="http://schemas.microsoft.com/office/powerpoint/2010/main" val="1867657896"/>
              </p:ext>
            </p:extLst>
          </p:nvPr>
        </p:nvGraphicFramePr>
        <p:xfrm>
          <a:off x="1077383" y="1981200"/>
          <a:ext cx="10352617" cy="4495800"/>
        </p:xfrm>
        <a:graphic>
          <a:graphicData uri="http://schemas.openxmlformats.org/drawingml/2006/table">
            <a:tbl>
              <a:tblPr firstRow="1" firstCol="1" bandRow="1"/>
              <a:tblGrid>
                <a:gridCol w="2885017">
                  <a:extLst>
                    <a:ext uri="{9D8B030D-6E8A-4147-A177-3AD203B41FA5}">
                      <a16:colId xmlns:a16="http://schemas.microsoft.com/office/drawing/2014/main" val="2804432342"/>
                    </a:ext>
                  </a:extLst>
                </a:gridCol>
                <a:gridCol w="7467600">
                  <a:extLst>
                    <a:ext uri="{9D8B030D-6E8A-4147-A177-3AD203B41FA5}">
                      <a16:colId xmlns:a16="http://schemas.microsoft.com/office/drawing/2014/main" val="3453888487"/>
                    </a:ext>
                  </a:extLst>
                </a:gridCol>
              </a:tblGrid>
              <a:tr h="284016">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028391010"/>
                  </a:ext>
                </a:extLst>
              </a:tr>
              <a:tr h="885564">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Hostage/Barricade (Suspect/Subject)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1642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Hostile Intruder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Multiple high-occupancy spaces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555993231"/>
                  </a:ext>
                </a:extLst>
              </a:tr>
              <a:tr h="10668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Bomb Threat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Multiple high-occupancy spaces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3108490"/>
                  </a:ext>
                </a:extLst>
              </a:tr>
              <a:tr h="11430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Thunderstorms/Windstorms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Potential for extended outages </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Overhead utility lines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Storms can develop quickly and produce extreme wind/tornadoes with little warning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966734"/>
                  </a:ext>
                </a:extLst>
              </a:tr>
            </a:tbl>
          </a:graphicData>
        </a:graphic>
      </p:graphicFrame>
    </p:spTree>
    <p:extLst>
      <p:ext uri="{BB962C8B-B14F-4D97-AF65-F5344CB8AC3E}">
        <p14:creationId xmlns:p14="http://schemas.microsoft.com/office/powerpoint/2010/main" val="134233770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5C5836-AFAD-4732-ACF0-44587C9B850F}"/>
              </a:ext>
            </a:extLst>
          </p:cNvPr>
          <p:cNvSpPr>
            <a:spLocks noGrp="1"/>
          </p:cNvSpPr>
          <p:nvPr>
            <p:ph type="title"/>
          </p:nvPr>
        </p:nvSpPr>
        <p:spPr/>
        <p:txBody>
          <a:bodyPr/>
          <a:lstStyle/>
          <a:p>
            <a:r>
              <a:rPr lang="en-US" b="0" dirty="0"/>
              <a:t>Impact Considerations I</a:t>
            </a:r>
          </a:p>
        </p:txBody>
      </p:sp>
      <p:sp>
        <p:nvSpPr>
          <p:cNvPr id="13" name="TextBox 12">
            <a:extLst>
              <a:ext uri="{FF2B5EF4-FFF2-40B4-BE49-F238E27FC236}">
                <a16:creationId xmlns:a16="http://schemas.microsoft.com/office/drawing/2014/main" id="{4A4D50E1-5A06-44C5-ABA5-697DF5CCF538}"/>
              </a:ext>
            </a:extLst>
          </p:cNvPr>
          <p:cNvSpPr txBox="1"/>
          <p:nvPr/>
        </p:nvSpPr>
        <p:spPr>
          <a:xfrm>
            <a:off x="665835" y="1752600"/>
            <a:ext cx="10860327" cy="646331"/>
          </a:xfrm>
          <a:prstGeom prst="rect">
            <a:avLst/>
          </a:prstGeom>
          <a:noFill/>
        </p:spPr>
        <p:txBody>
          <a:bodyPr wrap="square">
            <a:spAutoFit/>
          </a:bodyPr>
          <a:lstStyle/>
          <a:p>
            <a:pPr marL="0" marR="0" algn="just">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Arial" panose="020B0604020202020204" pitchFamily="34" charset="0"/>
              </a:rPr>
              <a:t>The HMPC considered the impacts to help inform the ranking of threats and hazards and the development and prioritization of mitigation actions</a:t>
            </a:r>
            <a:r>
              <a:rPr lang="en-US" sz="1200" dirty="0">
                <a:solidFill>
                  <a:srgbClr val="151515"/>
                </a:solidFill>
                <a:latin typeface="Arial Narrow" panose="020B0606020202030204" pitchFamily="34" charset="0"/>
                <a:ea typeface="Calibri" panose="020F0502020204030204" pitchFamily="34" charset="0"/>
                <a:cs typeface="Arial" panose="020B0604020202020204" pitchFamily="34" charset="0"/>
              </a:rPr>
              <a:t>.</a:t>
            </a:r>
            <a:endParaRPr lang="en-US" sz="1800" dirty="0">
              <a:solidFill>
                <a:srgbClr val="151515"/>
              </a:solidFill>
              <a:effectLst/>
              <a:latin typeface="Arial Narrow" panose="020B0606020202030204" pitchFamily="34" charset="0"/>
              <a:ea typeface="Calibri" panose="020F0502020204030204" pitchFamily="34" charset="0"/>
              <a:cs typeface="Arial" panose="020B0604020202020204" pitchFamily="34" charset="0"/>
            </a:endParaRPr>
          </a:p>
        </p:txBody>
      </p:sp>
      <p:graphicFrame>
        <p:nvGraphicFramePr>
          <p:cNvPr id="11" name="Table 10" descr="Listing of impact considerations per hazard, 1 out of 3." title="Impact Considerations List 1">
            <a:extLst>
              <a:ext uri="{FF2B5EF4-FFF2-40B4-BE49-F238E27FC236}">
                <a16:creationId xmlns:a16="http://schemas.microsoft.com/office/drawing/2014/main" id="{5701EC8F-4B95-4156-85B6-8680EDEA2E5A}"/>
              </a:ext>
            </a:extLst>
          </p:cNvPr>
          <p:cNvGraphicFramePr>
            <a:graphicFrameLocks noGrp="1"/>
          </p:cNvGraphicFramePr>
          <p:nvPr>
            <p:extLst>
              <p:ext uri="{D42A27DB-BD31-4B8C-83A1-F6EECF244321}">
                <p14:modId xmlns:p14="http://schemas.microsoft.com/office/powerpoint/2010/main" val="48729564"/>
              </p:ext>
            </p:extLst>
          </p:nvPr>
        </p:nvGraphicFramePr>
        <p:xfrm>
          <a:off x="1156758" y="2438400"/>
          <a:ext cx="9968442" cy="4343400"/>
        </p:xfrm>
        <a:graphic>
          <a:graphicData uri="http://schemas.openxmlformats.org/drawingml/2006/table">
            <a:tbl>
              <a:tblPr firstRow="1" firstCol="1" bandRow="1"/>
              <a:tblGrid>
                <a:gridCol w="3262842">
                  <a:extLst>
                    <a:ext uri="{9D8B030D-6E8A-4147-A177-3AD203B41FA5}">
                      <a16:colId xmlns:a16="http://schemas.microsoft.com/office/drawing/2014/main" val="3259216484"/>
                    </a:ext>
                  </a:extLst>
                </a:gridCol>
                <a:gridCol w="6705600">
                  <a:extLst>
                    <a:ext uri="{9D8B030D-6E8A-4147-A177-3AD203B41FA5}">
                      <a16:colId xmlns:a16="http://schemas.microsoft.com/office/drawing/2014/main" val="1790062414"/>
                    </a:ext>
                  </a:extLst>
                </a:gridCol>
              </a:tblGrid>
              <a:tr h="184872">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787809127"/>
                  </a:ext>
                </a:extLst>
              </a:tr>
              <a:tr h="818717">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Active Shooter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Long-term emotional/psychological impacts</a:t>
                      </a:r>
                    </a:p>
                    <a:p>
                      <a:pPr marL="342900" marR="9525" lvl="0" indent="-342900" algn="just">
                        <a:spcBef>
                          <a:spcPts val="300"/>
                        </a:spcBef>
                        <a:spcAft>
                          <a:spcPts val="0"/>
                        </a:spcAft>
                        <a:buFont typeface="Wingdings" panose="05000000000000000000" pitchFamily="2" charset="2"/>
                        <a:buChar char=""/>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003808"/>
                  </a:ext>
                </a:extLst>
              </a:tr>
              <a:tr h="113564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Domestic Terrorism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Long-term emotional/psychological impacts</a:t>
                      </a: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Cost of replacement for damaged VCU assets</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273314009"/>
                  </a:ext>
                </a:extLst>
              </a:tr>
              <a:tr h="35814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Cyber Terrorism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9525" lvl="0" indent="-342900" algn="just">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7319036"/>
                  </a:ext>
                </a:extLst>
              </a:tr>
              <a:tr h="31242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Technology Software/Hardware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400015394"/>
                  </a:ext>
                </a:extLst>
              </a:tr>
              <a:tr h="128778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Hurricane/Tornado/Tropical 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Replacement/repair costs due to flooding or wind damage</a:t>
                      </a: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Evacuation and/or need for sheltering</a:t>
                      </a: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p>
                    <a:p>
                      <a:pPr marL="342900" marR="9525" lvl="0" indent="-342900" algn="just">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Dangerous walking and driving conditions can led to injury or accidents</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219873"/>
                  </a:ext>
                </a:extLst>
              </a:tr>
            </a:tbl>
          </a:graphicData>
        </a:graphic>
      </p:graphicFrame>
    </p:spTree>
    <p:extLst>
      <p:ext uri="{BB962C8B-B14F-4D97-AF65-F5344CB8AC3E}">
        <p14:creationId xmlns:p14="http://schemas.microsoft.com/office/powerpoint/2010/main" val="209046444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5C5836-AFAD-4732-ACF0-44587C9B850F}"/>
              </a:ext>
            </a:extLst>
          </p:cNvPr>
          <p:cNvSpPr>
            <a:spLocks noGrp="1"/>
          </p:cNvSpPr>
          <p:nvPr>
            <p:ph type="title"/>
          </p:nvPr>
        </p:nvSpPr>
        <p:spPr/>
        <p:txBody>
          <a:bodyPr/>
          <a:lstStyle/>
          <a:p>
            <a:r>
              <a:rPr lang="en-US" b="0" dirty="0"/>
              <a:t>Impact Considerations II</a:t>
            </a:r>
          </a:p>
        </p:txBody>
      </p:sp>
      <p:graphicFrame>
        <p:nvGraphicFramePr>
          <p:cNvPr id="11" name="Table 10" descr="Listing of impact considerations per hazard, 2 out of 3." title="Impact Considerations List 1">
            <a:extLst>
              <a:ext uri="{FF2B5EF4-FFF2-40B4-BE49-F238E27FC236}">
                <a16:creationId xmlns:a16="http://schemas.microsoft.com/office/drawing/2014/main" id="{5701EC8F-4B95-4156-85B6-8680EDEA2E5A}"/>
              </a:ext>
            </a:extLst>
          </p:cNvPr>
          <p:cNvGraphicFramePr>
            <a:graphicFrameLocks noGrp="1"/>
          </p:cNvGraphicFramePr>
          <p:nvPr>
            <p:extLst>
              <p:ext uri="{D42A27DB-BD31-4B8C-83A1-F6EECF244321}">
                <p14:modId xmlns:p14="http://schemas.microsoft.com/office/powerpoint/2010/main" val="482019108"/>
              </p:ext>
            </p:extLst>
          </p:nvPr>
        </p:nvGraphicFramePr>
        <p:xfrm>
          <a:off x="1652059" y="1752600"/>
          <a:ext cx="8787341" cy="4954600"/>
        </p:xfrm>
        <a:graphic>
          <a:graphicData uri="http://schemas.openxmlformats.org/drawingml/2006/table">
            <a:tbl>
              <a:tblPr firstRow="1" firstCol="1" bandRow="1"/>
              <a:tblGrid>
                <a:gridCol w="1931035">
                  <a:extLst>
                    <a:ext uri="{9D8B030D-6E8A-4147-A177-3AD203B41FA5}">
                      <a16:colId xmlns:a16="http://schemas.microsoft.com/office/drawing/2014/main" val="3259216484"/>
                    </a:ext>
                  </a:extLst>
                </a:gridCol>
                <a:gridCol w="6856306">
                  <a:extLst>
                    <a:ext uri="{9D8B030D-6E8A-4147-A177-3AD203B41FA5}">
                      <a16:colId xmlns:a16="http://schemas.microsoft.com/office/drawing/2014/main" val="1790062414"/>
                    </a:ext>
                  </a:extLst>
                </a:gridCol>
              </a:tblGrid>
              <a:tr h="240529">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787809127"/>
                  </a:ext>
                </a:extLst>
              </a:tr>
              <a:tr h="94488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Winter Storms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Dangerous walking and driving conditions can lead to injury or accident.</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212650"/>
                  </a:ext>
                </a:extLst>
              </a:tr>
              <a:tr h="722874">
                <a:tc>
                  <a:txBody>
                    <a:bodyPr/>
                    <a:lstStyle/>
                    <a:p>
                      <a:pPr marL="0" marR="0">
                        <a:spcBef>
                          <a:spcPts val="600"/>
                        </a:spcBef>
                        <a:spcAft>
                          <a:spcPts val="6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Flash Flooding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Four repetitive flood loss properties</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Critical assets in areas with low to moderate flood potential</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2268633079"/>
                  </a:ext>
                </a:extLst>
              </a:tr>
              <a:tr h="953526">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Winter Storms</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Dangerous walking and driving conditions can lead to injury or accident.</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64003808"/>
                  </a:ext>
                </a:extLst>
              </a:tr>
              <a:tr h="6858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Flash Flooding</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Four repetitive flood loss properties</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Critical assets in areas with low to moderate flood potential</a:t>
                      </a:r>
                    </a:p>
                  </a:txBody>
                  <a:tcPr marL="55123" marR="55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4273314009"/>
                  </a:ext>
                </a:extLst>
              </a:tr>
              <a:tr h="9906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Structure Fire/Hazmat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repair/replacement for damaged VCU assets</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Evacuation and need for sheltering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87319036"/>
                  </a:ext>
                </a:extLst>
              </a:tr>
              <a:tr h="3826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Civil Disturbance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Cost of repair/replacement for damaged VCU assets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3400015394"/>
                  </a:ext>
                </a:extLst>
              </a:tr>
            </a:tbl>
          </a:graphicData>
        </a:graphic>
      </p:graphicFrame>
    </p:spTree>
    <p:extLst>
      <p:ext uri="{BB962C8B-B14F-4D97-AF65-F5344CB8AC3E}">
        <p14:creationId xmlns:p14="http://schemas.microsoft.com/office/powerpoint/2010/main" val="187284916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5C5836-AFAD-4732-ACF0-44587C9B850F}"/>
              </a:ext>
            </a:extLst>
          </p:cNvPr>
          <p:cNvSpPr>
            <a:spLocks noGrp="1"/>
          </p:cNvSpPr>
          <p:nvPr>
            <p:ph type="title"/>
          </p:nvPr>
        </p:nvSpPr>
        <p:spPr/>
        <p:txBody>
          <a:bodyPr/>
          <a:lstStyle/>
          <a:p>
            <a:r>
              <a:rPr lang="en-US" b="0" dirty="0"/>
              <a:t>Impact Considerations III</a:t>
            </a:r>
          </a:p>
        </p:txBody>
      </p:sp>
      <p:graphicFrame>
        <p:nvGraphicFramePr>
          <p:cNvPr id="11" name="Table 10" descr="Listing of impact considerations per hazard, 3 out of 3." title="Impact Considerations List 3">
            <a:extLst>
              <a:ext uri="{FF2B5EF4-FFF2-40B4-BE49-F238E27FC236}">
                <a16:creationId xmlns:a16="http://schemas.microsoft.com/office/drawing/2014/main" id="{5701EC8F-4B95-4156-85B6-8680EDEA2E5A}"/>
              </a:ext>
            </a:extLst>
          </p:cNvPr>
          <p:cNvGraphicFramePr>
            <a:graphicFrameLocks noGrp="1"/>
          </p:cNvGraphicFramePr>
          <p:nvPr>
            <p:extLst>
              <p:ext uri="{D42A27DB-BD31-4B8C-83A1-F6EECF244321}">
                <p14:modId xmlns:p14="http://schemas.microsoft.com/office/powerpoint/2010/main" val="578408028"/>
              </p:ext>
            </p:extLst>
          </p:nvPr>
        </p:nvGraphicFramePr>
        <p:xfrm>
          <a:off x="1371600" y="1747195"/>
          <a:ext cx="9296400" cy="5034605"/>
        </p:xfrm>
        <a:graphic>
          <a:graphicData uri="http://schemas.openxmlformats.org/drawingml/2006/table">
            <a:tbl>
              <a:tblPr firstRow="1" firstCol="1" bandRow="1"/>
              <a:tblGrid>
                <a:gridCol w="2514600">
                  <a:extLst>
                    <a:ext uri="{9D8B030D-6E8A-4147-A177-3AD203B41FA5}">
                      <a16:colId xmlns:a16="http://schemas.microsoft.com/office/drawing/2014/main" val="3259216484"/>
                    </a:ext>
                  </a:extLst>
                </a:gridCol>
                <a:gridCol w="6781800">
                  <a:extLst>
                    <a:ext uri="{9D8B030D-6E8A-4147-A177-3AD203B41FA5}">
                      <a16:colId xmlns:a16="http://schemas.microsoft.com/office/drawing/2014/main" val="1790062414"/>
                    </a:ext>
                  </a:extLst>
                </a:gridCol>
              </a:tblGrid>
              <a:tr h="211696">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Hazard</a:t>
                      </a: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Problem</a:t>
                      </a:r>
                      <a:r>
                        <a:rPr lang="en-US" sz="1800" b="1" baseline="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 Statements</a:t>
                      </a:r>
                      <a:endParaRPr lang="en-US" sz="1800" b="1"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4710" marR="54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787809127"/>
                  </a:ext>
                </a:extLst>
              </a:tr>
              <a:tr h="637865">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Public Health Emergencies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Long-term emotional and psychological impacts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66115622"/>
                  </a:ext>
                </a:extLst>
              </a:tr>
              <a:tr h="990600">
                <a:tc>
                  <a:txBody>
                    <a:bodyPr/>
                    <a:lstStyle/>
                    <a:p>
                      <a:pPr marL="0" marR="0">
                        <a:spcBef>
                          <a:spcPts val="600"/>
                        </a:spcBef>
                        <a:spcAft>
                          <a:spcPts val="600"/>
                        </a:spcAft>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Hostage/Barricade (Suspect/Subject)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Long-term emotional and psychological impacts</a:t>
                      </a:r>
                    </a:p>
                    <a:p>
                      <a:pPr marL="342900" marR="9525" lvl="0" indent="-342900" algn="just">
                        <a:spcBef>
                          <a:spcPts val="300"/>
                        </a:spcBef>
                        <a:spcAft>
                          <a:spcPts val="0"/>
                        </a:spcAft>
                        <a:buFont typeface="Wingdings" panose="05000000000000000000" pitchFamily="2" charset="2"/>
                        <a:buChar char=""/>
                      </a:pPr>
                      <a:r>
                        <a:rPr lang="en-US" sz="1800" dirty="0">
                          <a:solidFill>
                            <a:srgbClr val="151515"/>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3164003808"/>
                  </a:ext>
                </a:extLst>
              </a:tr>
              <a:tr h="929640">
                <a:tc>
                  <a:txBody>
                    <a:bodyPr/>
                    <a:lstStyle/>
                    <a:p>
                      <a:pPr marL="0" marR="0">
                        <a:spcBef>
                          <a:spcPts val="600"/>
                        </a:spcBef>
                        <a:spcAft>
                          <a:spcPts val="6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Hostile Intruder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Injury or loss of life</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Long-term emotional/psychological impacts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Perception of safety and security</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73314009"/>
                  </a:ext>
                </a:extLst>
              </a:tr>
              <a:tr h="990600">
                <a:tc>
                  <a:txBody>
                    <a:bodyPr/>
                    <a:lstStyle/>
                    <a:p>
                      <a:pPr marL="0" marR="0">
                        <a:spcBef>
                          <a:spcPts val="600"/>
                        </a:spcBef>
                        <a:spcAft>
                          <a:spcPts val="600"/>
                        </a:spcAft>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Bomb Threat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Injury or loss of life</a:t>
                      </a:r>
                    </a:p>
                    <a:p>
                      <a:pPr marL="342900" marR="0" lvl="0" indent="-342900" algn="l">
                        <a:spcBef>
                          <a:spcPts val="300"/>
                        </a:spcBef>
                        <a:spcAft>
                          <a:spcPts val="0"/>
                        </a:spcAft>
                        <a:buFont typeface="Wingdings" panose="05000000000000000000" pitchFamily="2" charset="2"/>
                        <a:buChar char=""/>
                      </a:pPr>
                      <a:r>
                        <a:rPr lang="en-US" sz="1800" dirty="0">
                          <a:effectLst/>
                          <a:latin typeface="Arial Narrow" panose="020B0606020202030204" pitchFamily="34" charset="0"/>
                          <a:ea typeface="Calibri" panose="020F0502020204030204" pitchFamily="34" charset="0"/>
                          <a:cs typeface="Times New Roman" panose="02020603050405020304" pitchFamily="18" charset="0"/>
                        </a:rPr>
                        <a:t>Long-term emotional and psychological impacts</a:t>
                      </a:r>
                    </a:p>
                    <a:p>
                      <a:pPr marL="342900" marR="9525" lvl="0" indent="-342900" algn="just">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Perception of safety/security</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BE11"/>
                    </a:solidFill>
                  </a:tcPr>
                </a:tc>
                <a:extLst>
                  <a:ext uri="{0D108BD9-81ED-4DB2-BD59-A6C34878D82A}">
                    <a16:rowId xmlns:a16="http://schemas.microsoft.com/office/drawing/2014/main" val="1387319036"/>
                  </a:ext>
                </a:extLst>
              </a:tr>
              <a:tr h="117945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Thunderstorms/  Windstorms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Replacement/repair costs due to flooding or wind damage</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Evacuation and/or need for sheltering</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Extended outages disrupting campus functions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l">
                        <a:spcBef>
                          <a:spcPts val="300"/>
                        </a:spcBef>
                        <a:spcAft>
                          <a:spcPts val="0"/>
                        </a:spcAft>
                        <a:buFont typeface="Wingdings" panose="05000000000000000000" pitchFamily="2" charset="2"/>
                        <a:buChar char=""/>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Dangerous walking and driving conditions can lead to injury or accidents</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00015394"/>
                  </a:ext>
                </a:extLst>
              </a:tr>
            </a:tbl>
          </a:graphicData>
        </a:graphic>
      </p:graphicFrame>
    </p:spTree>
    <p:extLst>
      <p:ext uri="{BB962C8B-B14F-4D97-AF65-F5344CB8AC3E}">
        <p14:creationId xmlns:p14="http://schemas.microsoft.com/office/powerpoint/2010/main" val="17265018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916A12-9672-498C-B80F-C76F642B12D4}"/>
              </a:ext>
            </a:extLst>
          </p:cNvPr>
          <p:cNvSpPr>
            <a:spLocks noGrp="1"/>
          </p:cNvSpPr>
          <p:nvPr>
            <p:ph type="title"/>
          </p:nvPr>
        </p:nvSpPr>
        <p:spPr/>
        <p:txBody>
          <a:bodyPr/>
          <a:lstStyle/>
          <a:p>
            <a:r>
              <a:rPr lang="en-US" b="0" dirty="0"/>
              <a:t>Hazards Risk Matrix</a:t>
            </a:r>
          </a:p>
        </p:txBody>
      </p:sp>
      <p:sp>
        <p:nvSpPr>
          <p:cNvPr id="7" name="TextBox 6">
            <a:extLst>
              <a:ext uri="{FF2B5EF4-FFF2-40B4-BE49-F238E27FC236}">
                <a16:creationId xmlns:a16="http://schemas.microsoft.com/office/drawing/2014/main" id="{58C448DD-D394-47F6-9B42-2BC1B8AF8772}"/>
              </a:ext>
            </a:extLst>
          </p:cNvPr>
          <p:cNvSpPr txBox="1"/>
          <p:nvPr/>
        </p:nvSpPr>
        <p:spPr>
          <a:xfrm>
            <a:off x="245533" y="1775936"/>
            <a:ext cx="11700933" cy="1200329"/>
          </a:xfrm>
          <a:prstGeom prst="rect">
            <a:avLst/>
          </a:prstGeom>
          <a:noFill/>
        </p:spPr>
        <p:txBody>
          <a:bodyPr wrap="square">
            <a:spAutoFit/>
          </a:bodyPr>
          <a:lstStyle/>
          <a:p>
            <a:pPr marL="0" marR="0" algn="just">
              <a:spcBef>
                <a:spcPts val="600"/>
              </a:spcBef>
              <a:spcAft>
                <a:spcPts val="600"/>
              </a:spcAft>
            </a:pPr>
            <a:r>
              <a:rPr lang="en-US" dirty="0">
                <a:effectLst/>
                <a:latin typeface="Arial Narrow" panose="020B0606020202030204" pitchFamily="34" charset="0"/>
                <a:ea typeface="Calibri" panose="020F0502020204030204" pitchFamily="34" charset="0"/>
                <a:cs typeface="Arial" panose="020B0604020202020204" pitchFamily="34" charset="0"/>
              </a:rPr>
              <a:t>The hazards and risk identified by VCU were evaluated and scored on the Severity of Impact (SOI), Probability of Event (POE), and Long Term Impacts (LTI) an event would have on facilities and campus operations. </a:t>
            </a:r>
            <a:r>
              <a:rPr lang="en-US"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High priority hazards scored between 19-25, medium priority hazards scored between 14-19, low priority hazards scored between 8-13, and non-rated hazards scored 7 or below. </a:t>
            </a:r>
            <a:r>
              <a:rPr lang="en-US" dirty="0">
                <a:effectLst/>
                <a:latin typeface="Arial Narrow" panose="020B0606020202030204" pitchFamily="34" charset="0"/>
                <a:ea typeface="Calibri" panose="020F0502020204030204" pitchFamily="34" charset="0"/>
                <a:cs typeface="Arial" panose="020B0604020202020204" pitchFamily="34" charset="0"/>
              </a:rPr>
              <a:t>The planning team used previous Hazard Mitigation Plan (HMP) data, statistics, and personal knowledge in their assessment. </a:t>
            </a:r>
          </a:p>
        </p:txBody>
      </p:sp>
      <p:graphicFrame>
        <p:nvGraphicFramePr>
          <p:cNvPr id="11" name="Table 10" descr="Matrix showing the severity of impact versus the probability of the event and its long term impacts." title="Hazards Risk Matrix"/>
          <p:cNvGraphicFramePr>
            <a:graphicFrameLocks noGrp="1"/>
          </p:cNvGraphicFramePr>
          <p:nvPr>
            <p:extLst>
              <p:ext uri="{D42A27DB-BD31-4B8C-83A1-F6EECF244321}">
                <p14:modId xmlns:p14="http://schemas.microsoft.com/office/powerpoint/2010/main" val="3740595078"/>
              </p:ext>
            </p:extLst>
          </p:nvPr>
        </p:nvGraphicFramePr>
        <p:xfrm>
          <a:off x="1143000" y="3200400"/>
          <a:ext cx="9882909" cy="3471024"/>
        </p:xfrm>
        <a:graphic>
          <a:graphicData uri="http://schemas.openxmlformats.org/drawingml/2006/table">
            <a:tbl>
              <a:tblPr firstRow="1" firstCol="1" bandRow="1"/>
              <a:tblGrid>
                <a:gridCol w="1980535">
                  <a:extLst>
                    <a:ext uri="{9D8B030D-6E8A-4147-A177-3AD203B41FA5}">
                      <a16:colId xmlns:a16="http://schemas.microsoft.com/office/drawing/2014/main" val="20000"/>
                    </a:ext>
                  </a:extLst>
                </a:gridCol>
                <a:gridCol w="1518015">
                  <a:extLst>
                    <a:ext uri="{9D8B030D-6E8A-4147-A177-3AD203B41FA5}">
                      <a16:colId xmlns:a16="http://schemas.microsoft.com/office/drawing/2014/main" val="20001"/>
                    </a:ext>
                  </a:extLst>
                </a:gridCol>
                <a:gridCol w="1701837">
                  <a:extLst>
                    <a:ext uri="{9D8B030D-6E8A-4147-A177-3AD203B41FA5}">
                      <a16:colId xmlns:a16="http://schemas.microsoft.com/office/drawing/2014/main" val="20002"/>
                    </a:ext>
                  </a:extLst>
                </a:gridCol>
                <a:gridCol w="1701837">
                  <a:extLst>
                    <a:ext uri="{9D8B030D-6E8A-4147-A177-3AD203B41FA5}">
                      <a16:colId xmlns:a16="http://schemas.microsoft.com/office/drawing/2014/main" val="20003"/>
                    </a:ext>
                  </a:extLst>
                </a:gridCol>
                <a:gridCol w="1545687">
                  <a:extLst>
                    <a:ext uri="{9D8B030D-6E8A-4147-A177-3AD203B41FA5}">
                      <a16:colId xmlns:a16="http://schemas.microsoft.com/office/drawing/2014/main" val="20004"/>
                    </a:ext>
                  </a:extLst>
                </a:gridCol>
                <a:gridCol w="1434998">
                  <a:extLst>
                    <a:ext uri="{9D8B030D-6E8A-4147-A177-3AD203B41FA5}">
                      <a16:colId xmlns:a16="http://schemas.microsoft.com/office/drawing/2014/main" val="20005"/>
                    </a:ext>
                  </a:extLst>
                </a:gridCol>
              </a:tblGrid>
              <a:tr h="487064">
                <a:tc>
                  <a:txBody>
                    <a:bodyPr/>
                    <a:lstStyle/>
                    <a:p>
                      <a:pPr marL="0" marR="0" algn="ctr">
                        <a:spcBef>
                          <a:spcPts val="600"/>
                        </a:spcBef>
                        <a:spcAft>
                          <a:spcPts val="600"/>
                        </a:spcAft>
                      </a:pPr>
                      <a:r>
                        <a:rPr lang="en-US" sz="1800" b="0" dirty="0">
                          <a:noFill/>
                          <a:effectLst/>
                          <a:latin typeface="Arial Narrow" panose="020B0606020202030204" pitchFamily="34" charset="0"/>
                          <a:ea typeface="Calibri" panose="020F0502020204030204" pitchFamily="34" charset="0"/>
                          <a:cs typeface="Times New Roman" panose="02020603050405020304" pitchFamily="18" charset="0"/>
                        </a:rPr>
                        <a:t> Blank</a:t>
                      </a:r>
                    </a:p>
                  </a:txBody>
                  <a:tcPr marL="66502" marR="66502"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Unlikely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Somewhat Likely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Likely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Most Likely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Highly Likely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0"/>
                  </a:ext>
                </a:extLst>
              </a:tr>
              <a:tr h="487064">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Catastrophic</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10</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spcBef>
                          <a:spcPts val="600"/>
                        </a:spcBef>
                        <a:spcAft>
                          <a:spcPts val="600"/>
                        </a:spcAft>
                      </a:pPr>
                      <a:r>
                        <a:rPr lang="en-US" sz="1800" b="0"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25</a:t>
                      </a:r>
                      <a:endParaRPr lang="en-US" sz="18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00"/>
                    </a:solidFill>
                  </a:tcPr>
                </a:tc>
                <a:extLst>
                  <a:ext uri="{0D108BD9-81ED-4DB2-BD59-A6C34878D82A}">
                    <a16:rowId xmlns:a16="http://schemas.microsoft.com/office/drawing/2014/main" val="10001"/>
                  </a:ext>
                </a:extLst>
              </a:tr>
              <a:tr h="487064">
                <a:tc>
                  <a:txBody>
                    <a:bodyPr/>
                    <a:lstStyle/>
                    <a:p>
                      <a:pPr marL="0" marR="0" algn="ctr">
                        <a:spcBef>
                          <a:spcPts val="600"/>
                        </a:spcBef>
                        <a:spcAft>
                          <a:spcPts val="600"/>
                        </a:spcAft>
                      </a:pPr>
                      <a:r>
                        <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Critical</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16</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extLst>
                  <a:ext uri="{0D108BD9-81ED-4DB2-BD59-A6C34878D82A}">
                    <a16:rowId xmlns:a16="http://schemas.microsoft.com/office/drawing/2014/main" val="10002"/>
                  </a:ext>
                </a:extLst>
              </a:tr>
              <a:tr h="487064">
                <a:tc>
                  <a:txBody>
                    <a:bodyPr/>
                    <a:lstStyle/>
                    <a:p>
                      <a:pPr marL="0" marR="0" algn="ctr">
                        <a:spcBef>
                          <a:spcPts val="600"/>
                        </a:spcBef>
                        <a:spcAft>
                          <a:spcPts val="600"/>
                        </a:spcAft>
                      </a:pPr>
                      <a:r>
                        <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Minimal</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9</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a16="http://schemas.microsoft.com/office/drawing/2014/main" val="10003"/>
                  </a:ext>
                </a:extLst>
              </a:tr>
              <a:tr h="487064">
                <a:tc>
                  <a:txBody>
                    <a:bodyPr/>
                    <a:lstStyle/>
                    <a:p>
                      <a:pPr marL="0" marR="0" algn="ctr">
                        <a:spcBef>
                          <a:spcPts val="600"/>
                        </a:spcBef>
                        <a:spcAft>
                          <a:spcPts val="600"/>
                        </a:spcAft>
                      </a:pPr>
                      <a:r>
                        <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Negligible</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10</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66"/>
                    </a:solidFill>
                  </a:tcPr>
                </a:tc>
                <a:extLst>
                  <a:ext uri="{0D108BD9-81ED-4DB2-BD59-A6C34878D82A}">
                    <a16:rowId xmlns:a16="http://schemas.microsoft.com/office/drawing/2014/main" val="10004"/>
                  </a:ext>
                </a:extLst>
              </a:tr>
              <a:tr h="487064">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Insignificant</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algn="ctr">
                        <a:spcBef>
                          <a:spcPts val="600"/>
                        </a:spcBef>
                        <a:spcAft>
                          <a:spcPts val="600"/>
                        </a:spcAft>
                      </a:pPr>
                      <a:r>
                        <a:rPr lang="en-US" sz="1800" b="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US" sz="18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marL="0" marR="0" algn="ctr">
                        <a:spcBef>
                          <a:spcPts val="600"/>
                        </a:spcBef>
                        <a:spcAft>
                          <a:spcPts val="600"/>
                        </a:spcAft>
                      </a:pPr>
                      <a:r>
                        <a:rPr lang="en-US" sz="18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extLst>
                  <a:ext uri="{0D108BD9-81ED-4DB2-BD59-A6C34878D82A}">
                    <a16:rowId xmlns:a16="http://schemas.microsoft.com/office/drawing/2014/main" val="10005"/>
                  </a:ext>
                </a:extLst>
              </a:tr>
              <a:tr h="532015">
                <a:tc>
                  <a:txBody>
                    <a:bodyPr/>
                    <a:lstStyle/>
                    <a:p>
                      <a:pPr marL="0" marR="0" algn="ctr">
                        <a:spcBef>
                          <a:spcPts val="600"/>
                        </a:spcBef>
                        <a:spcAft>
                          <a:spcPts val="600"/>
                        </a:spcAft>
                      </a:pPr>
                      <a:r>
                        <a:rPr lang="en-US" sz="1800" b="0" dirty="0">
                          <a:noFill/>
                          <a:effectLst/>
                          <a:latin typeface="Arial Narrow" panose="020B0606020202030204" pitchFamily="34" charset="0"/>
                          <a:ea typeface="Calibri" panose="020F0502020204030204" pitchFamily="34" charset="0"/>
                          <a:cs typeface="Times New Roman" panose="02020603050405020304" pitchFamily="18" charset="0"/>
                        </a:rPr>
                        <a:t> Blank</a:t>
                      </a:r>
                      <a:endParaRPr lang="en-US" sz="1800" b="1" dirty="0">
                        <a:noFill/>
                        <a:effectLst/>
                        <a:latin typeface="Arial Narrow" panose="020B0606020202030204" pitchFamily="34" charset="0"/>
                        <a:ea typeface="Calibri" panose="020F0502020204030204" pitchFamily="34" charset="0"/>
                        <a:cs typeface="Times New Roman" panose="02020603050405020304" pitchFamily="18" charset="0"/>
                      </a:endParaRPr>
                    </a:p>
                  </a:txBody>
                  <a:tcPr marL="66502" marR="66502"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Not Severe</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Minimal Severity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Somewhat Severe</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Moderate Severity</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gn="ctr">
                        <a:spcBef>
                          <a:spcPts val="600"/>
                        </a:spcBef>
                        <a:spcAft>
                          <a:spcPts val="600"/>
                        </a:spcAft>
                      </a:pPr>
                      <a:r>
                        <a:rPr lang="en-US" sz="18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Most Severe</a:t>
                      </a:r>
                    </a:p>
                  </a:txBody>
                  <a:tcPr marL="66502" marR="665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499851"/>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94B3E3-96E2-4573-B060-6B4E98FAB778}"/>
              </a:ext>
            </a:extLst>
          </p:cNvPr>
          <p:cNvSpPr>
            <a:spLocks noGrp="1"/>
          </p:cNvSpPr>
          <p:nvPr>
            <p:ph type="title"/>
          </p:nvPr>
        </p:nvSpPr>
        <p:spPr/>
        <p:txBody>
          <a:bodyPr/>
          <a:lstStyle/>
          <a:p>
            <a:r>
              <a:rPr lang="en-US" b="0" dirty="0"/>
              <a:t>Hazards Ranking</a:t>
            </a:r>
          </a:p>
        </p:txBody>
      </p:sp>
      <p:sp>
        <p:nvSpPr>
          <p:cNvPr id="7" name="TextBox 6">
            <a:extLst>
              <a:ext uri="{FF2B5EF4-FFF2-40B4-BE49-F238E27FC236}">
                <a16:creationId xmlns:a16="http://schemas.microsoft.com/office/drawing/2014/main" id="{5CE0C940-49C1-4091-BD0B-78B0ED2A068B}"/>
              </a:ext>
            </a:extLst>
          </p:cNvPr>
          <p:cNvSpPr txBox="1"/>
          <p:nvPr/>
        </p:nvSpPr>
        <p:spPr>
          <a:xfrm>
            <a:off x="762000" y="1828800"/>
            <a:ext cx="10668000" cy="1200329"/>
          </a:xfrm>
          <a:prstGeom prst="rect">
            <a:avLst/>
          </a:prstGeom>
          <a:noFill/>
        </p:spPr>
        <p:txBody>
          <a:bodyPr wrap="square">
            <a:spAutoFit/>
          </a:bodyPr>
          <a:lstStyle/>
          <a:p>
            <a:pPr marL="0" marR="0" algn="just">
              <a:spcBef>
                <a:spcPts val="600"/>
              </a:spcBef>
              <a:spcAft>
                <a:spcPts val="600"/>
              </a:spcAft>
            </a:pPr>
            <a:r>
              <a:rPr lang="en-US" dirty="0">
                <a:effectLst/>
                <a:latin typeface="Arial Narrow" panose="020B0606020202030204" pitchFamily="34" charset="0"/>
                <a:ea typeface="Calibri" panose="020F0502020204030204" pitchFamily="34" charset="0"/>
                <a:cs typeface="Arial" panose="020B0604020202020204" pitchFamily="34" charset="0"/>
              </a:rPr>
              <a:t>The hazard identification, analysis, and vulnerability assessment, completed as part of the Plan Update, identified nine (9) human-caused events, four (3) natural, and one (1) technological hazard that have the greatest potential to adversely affect the entire VCU community and have long-term impacts on the ability to provide core academic, administration, research, medical, and health care operations.</a:t>
            </a:r>
          </a:p>
        </p:txBody>
      </p:sp>
      <p:sp>
        <p:nvSpPr>
          <p:cNvPr id="2" name="TextBox 1"/>
          <p:cNvSpPr txBox="1"/>
          <p:nvPr/>
        </p:nvSpPr>
        <p:spPr>
          <a:xfrm>
            <a:off x="762000" y="3348335"/>
            <a:ext cx="10515600" cy="461665"/>
          </a:xfrm>
          <a:prstGeom prst="rect">
            <a:avLst/>
          </a:prstGeom>
          <a:noFill/>
        </p:spPr>
        <p:txBody>
          <a:bodyPr wrap="square" rtlCol="0">
            <a:spAutoFit/>
          </a:bodyPr>
          <a:lstStyle/>
          <a:p>
            <a:pPr algn="ctr"/>
            <a:r>
              <a:rPr lang="en-US" sz="2400" dirty="0">
                <a:latin typeface="+mn-lt"/>
              </a:rPr>
              <a:t>Threats and Hazards Ranking</a:t>
            </a:r>
          </a:p>
        </p:txBody>
      </p:sp>
      <p:graphicFrame>
        <p:nvGraphicFramePr>
          <p:cNvPr id="8" name="Table 7" descr="Listing of various harzard events associated with a point value system with the most hazardous event weighing more and the least hazardous weighing less. " title="Threats and Hazards Ranking">
            <a:extLst>
              <a:ext uri="{FF2B5EF4-FFF2-40B4-BE49-F238E27FC236}">
                <a16:creationId xmlns:a16="http://schemas.microsoft.com/office/drawing/2014/main" id="{0BF38520-97AA-4FDB-A3C5-9705A70F66BB}"/>
              </a:ext>
            </a:extLst>
          </p:cNvPr>
          <p:cNvGraphicFramePr>
            <a:graphicFrameLocks noGrp="1"/>
          </p:cNvGraphicFramePr>
          <p:nvPr>
            <p:extLst>
              <p:ext uri="{D42A27DB-BD31-4B8C-83A1-F6EECF244321}">
                <p14:modId xmlns:p14="http://schemas.microsoft.com/office/powerpoint/2010/main" val="1761313103"/>
              </p:ext>
            </p:extLst>
          </p:nvPr>
        </p:nvGraphicFramePr>
        <p:xfrm>
          <a:off x="1676401" y="3962400"/>
          <a:ext cx="8839199" cy="2224670"/>
        </p:xfrm>
        <a:graphic>
          <a:graphicData uri="http://schemas.openxmlformats.org/drawingml/2006/table">
            <a:tbl>
              <a:tblPr firstRow="1" firstCol="1" bandRow="1"/>
              <a:tblGrid>
                <a:gridCol w="3428999">
                  <a:extLst>
                    <a:ext uri="{9D8B030D-6E8A-4147-A177-3AD203B41FA5}">
                      <a16:colId xmlns:a16="http://schemas.microsoft.com/office/drawing/2014/main" val="2473229964"/>
                    </a:ext>
                  </a:extLst>
                </a:gridCol>
                <a:gridCol w="990600">
                  <a:extLst>
                    <a:ext uri="{9D8B030D-6E8A-4147-A177-3AD203B41FA5}">
                      <a16:colId xmlns:a16="http://schemas.microsoft.com/office/drawing/2014/main" val="2677494722"/>
                    </a:ext>
                  </a:extLst>
                </a:gridCol>
                <a:gridCol w="3581400">
                  <a:extLst>
                    <a:ext uri="{9D8B030D-6E8A-4147-A177-3AD203B41FA5}">
                      <a16:colId xmlns:a16="http://schemas.microsoft.com/office/drawing/2014/main" val="4196190980"/>
                    </a:ext>
                  </a:extLst>
                </a:gridCol>
                <a:gridCol w="838200">
                  <a:extLst>
                    <a:ext uri="{9D8B030D-6E8A-4147-A177-3AD203B41FA5}">
                      <a16:colId xmlns:a16="http://schemas.microsoft.com/office/drawing/2014/main" val="2506969425"/>
                    </a:ext>
                  </a:extLst>
                </a:gridCol>
              </a:tblGrid>
              <a:tr h="317810">
                <a:tc>
                  <a:txBody>
                    <a:bodyPr/>
                    <a:lstStyle/>
                    <a:p>
                      <a:pPr marL="0" marR="0">
                        <a:spcBef>
                          <a:spcPts val="600"/>
                        </a:spcBef>
                        <a:spcAft>
                          <a:spcPts val="600"/>
                        </a:spcAft>
                      </a:pPr>
                      <a:r>
                        <a:rPr lang="en-US"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Active Shooter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00"/>
                    </a:solidFill>
                  </a:tcPr>
                </a:tc>
                <a:tc>
                  <a:txBody>
                    <a:bodyPr/>
                    <a:lstStyle/>
                    <a:p>
                      <a:pPr marL="0" marR="0" algn="ctr">
                        <a:spcBef>
                          <a:spcPts val="600"/>
                        </a:spcBef>
                        <a:spcAft>
                          <a:spcPts val="600"/>
                        </a:spcAft>
                      </a:pPr>
                      <a:r>
                        <a:rPr lang="en-US"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00"/>
                    </a:solidFill>
                  </a:tcPr>
                </a:tc>
                <a:tc>
                  <a:txBody>
                    <a:bodyPr/>
                    <a:lstStyle/>
                    <a:p>
                      <a:pPr marL="0" marR="0">
                        <a:spcBef>
                          <a:spcPts val="600"/>
                        </a:spcBef>
                        <a:spcAft>
                          <a:spcPts val="600"/>
                        </a:spcAft>
                        <a:tabLst>
                          <a:tab pos="1174115" algn="ctr"/>
                        </a:tabLs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Structure Fire/Hazmat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extLst>
                  <a:ext uri="{0D108BD9-81ED-4DB2-BD59-A6C34878D82A}">
                    <a16:rowId xmlns:a16="http://schemas.microsoft.com/office/drawing/2014/main" val="3728273863"/>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Domestic Terrorism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Civil Disturbance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extLst>
                  <a:ext uri="{0D108BD9-81ED-4DB2-BD59-A6C34878D82A}">
                    <a16:rowId xmlns:a16="http://schemas.microsoft.com/office/drawing/2014/main" val="111059143"/>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Cyber Terrorism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Public Health Emergencies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161"/>
                    </a:solidFill>
                  </a:tcPr>
                </a:tc>
                <a:extLst>
                  <a:ext uri="{0D108BD9-81ED-4DB2-BD59-A6C34878D82A}">
                    <a16:rowId xmlns:a16="http://schemas.microsoft.com/office/drawing/2014/main" val="4196086459"/>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Technology  Hardware/Software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Hostage/Barricade (Suspect/Subject)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826469592"/>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Hurricane/Tornado/Tropical 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Hostile Intruder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827238552"/>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Winter 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8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8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Bomb Threat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99D"/>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99D"/>
                    </a:solidFill>
                  </a:tcPr>
                </a:tc>
                <a:extLst>
                  <a:ext uri="{0D108BD9-81ED-4DB2-BD59-A6C34878D82A}">
                    <a16:rowId xmlns:a16="http://schemas.microsoft.com/office/drawing/2014/main" val="3017977665"/>
                  </a:ext>
                </a:extLst>
              </a:tr>
              <a:tr h="317810">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Flash Flooding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800"/>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800"/>
                    </a:solidFill>
                  </a:tcPr>
                </a:tc>
                <a:tc>
                  <a:txBody>
                    <a:bodyPr/>
                    <a:lstStyle/>
                    <a:p>
                      <a:pPr marL="0" marR="0">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Thunderstorms/Windstorms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99D"/>
                    </a:solidFill>
                  </a:tcPr>
                </a:tc>
                <a:tc>
                  <a:txBody>
                    <a:bodyPr/>
                    <a:lstStyle/>
                    <a:p>
                      <a:pPr marL="0" marR="0" algn="ctr">
                        <a:spcBef>
                          <a:spcPts val="600"/>
                        </a:spcBef>
                        <a:spcAft>
                          <a:spcPts val="600"/>
                        </a:spcAft>
                      </a:pPr>
                      <a:r>
                        <a:rPr lang="en-US" sz="18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99D"/>
                    </a:solidFill>
                  </a:tcPr>
                </a:tc>
                <a:extLst>
                  <a:ext uri="{0D108BD9-81ED-4DB2-BD59-A6C34878D82A}">
                    <a16:rowId xmlns:a16="http://schemas.microsoft.com/office/drawing/2014/main" val="3619166827"/>
                  </a:ext>
                </a:extLst>
              </a:tr>
            </a:tbl>
          </a:graphicData>
        </a:graphic>
      </p:graphicFrame>
    </p:spTree>
    <p:extLst>
      <p:ext uri="{BB962C8B-B14F-4D97-AF65-F5344CB8AC3E}">
        <p14:creationId xmlns:p14="http://schemas.microsoft.com/office/powerpoint/2010/main" val="156960487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t>Schedule of Events</a:t>
            </a:r>
          </a:p>
        </p:txBody>
      </p:sp>
      <p:sp>
        <p:nvSpPr>
          <p:cNvPr id="2" name="Content Placeholder 1"/>
          <p:cNvSpPr>
            <a:spLocks noGrp="1"/>
          </p:cNvSpPr>
          <p:nvPr>
            <p:ph idx="1"/>
          </p:nvPr>
        </p:nvSpPr>
        <p:spPr>
          <a:xfrm>
            <a:off x="1981200" y="2057400"/>
            <a:ext cx="8420829" cy="4419600"/>
          </a:xfrm>
        </p:spPr>
        <p:txBody>
          <a:bodyPr/>
          <a:lstStyle/>
          <a:p>
            <a:pPr marL="0" indent="0">
              <a:lnSpc>
                <a:spcPct val="90000"/>
              </a:lnSpc>
              <a:spcBef>
                <a:spcPct val="50000"/>
              </a:spcBef>
              <a:buNone/>
              <a:defRPr/>
            </a:pPr>
            <a:r>
              <a:rPr lang="en-US" sz="1800" dirty="0"/>
              <a:t>April 1- May 1: </a:t>
            </a:r>
            <a:r>
              <a:rPr lang="en-US" sz="1800" dirty="0">
                <a:latin typeface="Arial Narrow" panose="020B0606020202030204" pitchFamily="34" charset="0"/>
              </a:rPr>
              <a:t>		Review of Individual HMP Sections by VCU Steering Committee</a:t>
            </a:r>
          </a:p>
          <a:p>
            <a:pPr marL="0" indent="0">
              <a:lnSpc>
                <a:spcPct val="90000"/>
              </a:lnSpc>
              <a:spcBef>
                <a:spcPct val="50000"/>
              </a:spcBef>
              <a:buNone/>
              <a:defRPr/>
            </a:pPr>
            <a:endParaRPr lang="en-US" sz="1800" dirty="0">
              <a:latin typeface="Arial Narrow" panose="020B0606020202030204" pitchFamily="34" charset="0"/>
            </a:endParaRPr>
          </a:p>
          <a:p>
            <a:pPr marL="0" indent="0">
              <a:lnSpc>
                <a:spcPct val="90000"/>
              </a:lnSpc>
              <a:spcBef>
                <a:spcPct val="50000"/>
              </a:spcBef>
              <a:buNone/>
              <a:defRPr/>
            </a:pPr>
            <a:r>
              <a:rPr lang="en-US" sz="1800" dirty="0"/>
              <a:t>May 1 - May 15: </a:t>
            </a:r>
            <a:r>
              <a:rPr lang="en-US" sz="1800" dirty="0">
                <a:latin typeface="Arial Narrow" panose="020B0606020202030204" pitchFamily="34" charset="0"/>
              </a:rPr>
              <a:t>		Final Draft Copy to VCU Steering Committee </a:t>
            </a:r>
          </a:p>
          <a:p>
            <a:pPr marL="0" indent="0">
              <a:lnSpc>
                <a:spcPct val="90000"/>
              </a:lnSpc>
              <a:spcBef>
                <a:spcPct val="50000"/>
              </a:spcBef>
              <a:buNone/>
              <a:defRPr/>
            </a:pPr>
            <a:r>
              <a:rPr lang="en-US" sz="1800" dirty="0">
                <a:latin typeface="Arial Narrow" panose="020B0606020202030204" pitchFamily="34" charset="0"/>
              </a:rPr>
              <a:t>                         		Public Comment Meeting #2               </a:t>
            </a:r>
          </a:p>
          <a:p>
            <a:pPr marL="0" indent="0">
              <a:lnSpc>
                <a:spcPct val="90000"/>
              </a:lnSpc>
              <a:spcBef>
                <a:spcPct val="50000"/>
              </a:spcBef>
              <a:buNone/>
              <a:defRPr/>
            </a:pPr>
            <a:r>
              <a:rPr lang="en-US" sz="1800" dirty="0">
                <a:latin typeface="Arial Narrow" panose="020B0606020202030204" pitchFamily="34" charset="0"/>
              </a:rPr>
              <a:t>                         		Review and make changes to Final Draft Copy</a:t>
            </a:r>
          </a:p>
          <a:p>
            <a:pPr marL="0" indent="0">
              <a:lnSpc>
                <a:spcPct val="90000"/>
              </a:lnSpc>
              <a:spcBef>
                <a:spcPct val="50000"/>
              </a:spcBef>
              <a:buNone/>
              <a:defRPr/>
            </a:pPr>
            <a:endParaRPr lang="en-US" sz="1800" dirty="0">
              <a:latin typeface="Arial Narrow" panose="020B0606020202030204" pitchFamily="34" charset="0"/>
            </a:endParaRPr>
          </a:p>
          <a:p>
            <a:pPr marL="0" indent="0">
              <a:lnSpc>
                <a:spcPct val="90000"/>
              </a:lnSpc>
              <a:spcBef>
                <a:spcPct val="50000"/>
              </a:spcBef>
              <a:buNone/>
              <a:defRPr/>
            </a:pPr>
            <a:r>
              <a:rPr lang="en-US" sz="1800" dirty="0"/>
              <a:t>May 15 - June 15: </a:t>
            </a:r>
            <a:r>
              <a:rPr lang="en-US" sz="1800" dirty="0">
                <a:latin typeface="Arial Narrow" panose="020B0606020202030204" pitchFamily="34" charset="0"/>
              </a:rPr>
              <a:t>	Submit Final Draft Copy to VDEM for review</a:t>
            </a:r>
          </a:p>
          <a:p>
            <a:pPr marL="0" indent="0">
              <a:lnSpc>
                <a:spcPct val="90000"/>
              </a:lnSpc>
              <a:spcBef>
                <a:spcPct val="50000"/>
              </a:spcBef>
              <a:buNone/>
              <a:defRPr/>
            </a:pPr>
            <a:endParaRPr lang="en-US" sz="1800" dirty="0">
              <a:latin typeface="Arial Narrow" panose="020B0606020202030204" pitchFamily="34" charset="0"/>
            </a:endParaRPr>
          </a:p>
          <a:p>
            <a:pPr marL="0" indent="0">
              <a:lnSpc>
                <a:spcPct val="90000"/>
              </a:lnSpc>
              <a:spcBef>
                <a:spcPct val="50000"/>
              </a:spcBef>
              <a:buNone/>
              <a:defRPr/>
            </a:pPr>
            <a:r>
              <a:rPr lang="en-US" sz="1800" dirty="0"/>
              <a:t>June 15 - June 25:</a:t>
            </a:r>
            <a:r>
              <a:rPr lang="en-US" sz="1800" dirty="0">
                <a:latin typeface="Arial Narrow" panose="020B0606020202030204" pitchFamily="34" charset="0"/>
              </a:rPr>
              <a:t>	Review Final Draft Copy and make necessary changes to plan</a:t>
            </a:r>
          </a:p>
          <a:p>
            <a:pPr marL="0" indent="0">
              <a:lnSpc>
                <a:spcPct val="90000"/>
              </a:lnSpc>
              <a:spcBef>
                <a:spcPct val="50000"/>
              </a:spcBef>
              <a:buNone/>
              <a:defRPr/>
            </a:pPr>
            <a:endParaRPr lang="en-US" sz="1800" dirty="0">
              <a:latin typeface="Arial Narrow" panose="020B0606020202030204" pitchFamily="34" charset="0"/>
            </a:endParaRPr>
          </a:p>
          <a:p>
            <a:pPr marL="0" indent="0">
              <a:lnSpc>
                <a:spcPct val="90000"/>
              </a:lnSpc>
              <a:spcBef>
                <a:spcPct val="50000"/>
              </a:spcBef>
              <a:buNone/>
              <a:defRPr/>
            </a:pPr>
            <a:r>
              <a:rPr lang="en-US" sz="1800" dirty="0"/>
              <a:t>June 25 - June 28:</a:t>
            </a:r>
            <a:r>
              <a:rPr lang="en-US" sz="1800" dirty="0">
                <a:latin typeface="Arial Narrow" panose="020B0606020202030204" pitchFamily="34" charset="0"/>
              </a:rPr>
              <a:t>	Submit final copy to VDEM/FEMA</a:t>
            </a:r>
          </a:p>
          <a:p>
            <a:pPr marL="0" indent="0">
              <a:lnSpc>
                <a:spcPct val="90000"/>
              </a:lnSpc>
              <a:spcBef>
                <a:spcPct val="50000"/>
              </a:spcBef>
              <a:buNone/>
              <a:defRPr/>
            </a:pPr>
            <a:endParaRPr lang="en-US" sz="1600" dirty="0"/>
          </a:p>
          <a:p>
            <a:pPr marL="0" indent="0">
              <a:lnSpc>
                <a:spcPct val="90000"/>
              </a:lnSpc>
              <a:spcBef>
                <a:spcPct val="50000"/>
              </a:spcBef>
              <a:buNone/>
              <a:defRPr/>
            </a:pPr>
            <a:endParaRPr lang="en-US" sz="1600" dirty="0"/>
          </a:p>
        </p:txBody>
      </p:sp>
    </p:spTree>
    <p:extLst>
      <p:ext uri="{BB962C8B-B14F-4D97-AF65-F5344CB8AC3E}">
        <p14:creationId xmlns:p14="http://schemas.microsoft.com/office/powerpoint/2010/main" val="140630044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0" dirty="0"/>
              <a:t>Today’s Agenda</a:t>
            </a:r>
          </a:p>
        </p:txBody>
      </p:sp>
      <p:sp>
        <p:nvSpPr>
          <p:cNvPr id="16386" name="Content Placeholder 2"/>
          <p:cNvSpPr>
            <a:spLocks noGrp="1"/>
          </p:cNvSpPr>
          <p:nvPr>
            <p:ph idx="1"/>
          </p:nvPr>
        </p:nvSpPr>
        <p:spPr>
          <a:xfrm>
            <a:off x="533400" y="2133600"/>
            <a:ext cx="11125200" cy="4267200"/>
          </a:xfrm>
        </p:spPr>
        <p:txBody>
          <a:bodyPr/>
          <a:lstStyle/>
          <a:p>
            <a:r>
              <a:rPr lang="en-US" dirty="0">
                <a:latin typeface="Arial Narrow" panose="020B0606020202030204" pitchFamily="34" charset="0"/>
              </a:rPr>
              <a:t>Introductions</a:t>
            </a:r>
          </a:p>
          <a:p>
            <a:r>
              <a:rPr lang="en-US" dirty="0">
                <a:latin typeface="Arial Narrow" panose="020B0606020202030204" pitchFamily="34" charset="0"/>
              </a:rPr>
              <a:t>Hazard Mitigation Planning Overview</a:t>
            </a:r>
          </a:p>
          <a:p>
            <a:r>
              <a:rPr lang="en-US" dirty="0">
                <a:latin typeface="Arial Narrow" panose="020B0606020202030204" pitchFamily="34" charset="0"/>
              </a:rPr>
              <a:t>Work Plan / General Schedule</a:t>
            </a:r>
          </a:p>
          <a:p>
            <a:r>
              <a:rPr lang="en-US" dirty="0">
                <a:latin typeface="Arial Narrow" panose="020B0606020202030204" pitchFamily="34" charset="0"/>
              </a:rPr>
              <a:t>Data &amp; Information Needs</a:t>
            </a:r>
          </a:p>
          <a:p>
            <a:r>
              <a:rPr lang="en-US" dirty="0">
                <a:latin typeface="Arial Narrow" panose="020B0606020202030204" pitchFamily="34" charset="0"/>
              </a:rPr>
              <a:t>Next Steps</a:t>
            </a:r>
          </a:p>
          <a:p>
            <a:r>
              <a:rPr lang="en-US" dirty="0">
                <a:latin typeface="Arial Narrow" panose="020B0606020202030204" pitchFamily="34" charset="0"/>
              </a:rPr>
              <a:t>Next Meeting / Action Items</a:t>
            </a:r>
          </a:p>
        </p:txBody>
      </p:sp>
    </p:spTree>
    <p:extLst>
      <p:ext uri="{BB962C8B-B14F-4D97-AF65-F5344CB8AC3E}">
        <p14:creationId xmlns:p14="http://schemas.microsoft.com/office/powerpoint/2010/main" val="3170849181"/>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E75661-B998-1247-8D2C-7A79C7FFA598}"/>
              </a:ext>
            </a:extLst>
          </p:cNvPr>
          <p:cNvSpPr>
            <a:spLocks noGrp="1"/>
          </p:cNvSpPr>
          <p:nvPr>
            <p:ph type="title"/>
          </p:nvPr>
        </p:nvSpPr>
        <p:spPr/>
        <p:txBody>
          <a:bodyPr/>
          <a:lstStyle/>
          <a:p>
            <a:r>
              <a:rPr lang="en-US" b="0" dirty="0"/>
              <a:t>The Olson Group, Ltd. Contacts</a:t>
            </a:r>
          </a:p>
        </p:txBody>
      </p:sp>
      <p:sp>
        <p:nvSpPr>
          <p:cNvPr id="2" name="Content Placeholder 1">
            <a:extLst>
              <a:ext uri="{FF2B5EF4-FFF2-40B4-BE49-F238E27FC236}">
                <a16:creationId xmlns:a16="http://schemas.microsoft.com/office/drawing/2014/main" id="{A3871747-2C37-D948-9C53-49E713BFAF90}"/>
              </a:ext>
            </a:extLst>
          </p:cNvPr>
          <p:cNvSpPr>
            <a:spLocks noGrp="1"/>
          </p:cNvSpPr>
          <p:nvPr>
            <p:ph idx="1"/>
          </p:nvPr>
        </p:nvSpPr>
        <p:spPr>
          <a:xfrm>
            <a:off x="2971800" y="2971800"/>
            <a:ext cx="6330949" cy="2667000"/>
          </a:xfrm>
        </p:spPr>
        <p:txBody>
          <a:bodyPr/>
          <a:lstStyle/>
          <a:p>
            <a:r>
              <a:rPr lang="en-US" sz="2400" dirty="0">
                <a:latin typeface="Arial Narrow" panose="020B0606020202030204" pitchFamily="34" charset="0"/>
              </a:rPr>
              <a:t>Adam </a:t>
            </a:r>
            <a:r>
              <a:rPr lang="en-US" sz="2400" dirty="0" err="1">
                <a:latin typeface="Arial Narrow" panose="020B0606020202030204" pitchFamily="34" charset="0"/>
              </a:rPr>
              <a:t>Montella</a:t>
            </a:r>
            <a:r>
              <a:rPr lang="en-US" sz="2400" dirty="0">
                <a:latin typeface="Arial Narrow" panose="020B0606020202030204" pitchFamily="34" charset="0"/>
              </a:rPr>
              <a:t> - amontella@olsongroupltd.com</a:t>
            </a:r>
          </a:p>
          <a:p>
            <a:r>
              <a:rPr lang="en-US" sz="2400" dirty="0">
                <a:latin typeface="Arial Narrow" panose="020B0606020202030204" pitchFamily="34" charset="0"/>
              </a:rPr>
              <a:t>Anthony </a:t>
            </a:r>
            <a:r>
              <a:rPr lang="en-US" sz="2400" dirty="0" err="1">
                <a:latin typeface="Arial Narrow" panose="020B0606020202030204" pitchFamily="34" charset="0"/>
              </a:rPr>
              <a:t>Mangeri</a:t>
            </a:r>
            <a:r>
              <a:rPr lang="en-US" sz="2400" dirty="0">
                <a:latin typeface="Arial Narrow" panose="020B0606020202030204" pitchFamily="34" charset="0"/>
              </a:rPr>
              <a:t> - amangeri@olsongroupltd.com</a:t>
            </a:r>
          </a:p>
          <a:p>
            <a:r>
              <a:rPr lang="en-US" sz="2400" dirty="0">
                <a:latin typeface="Arial Narrow" panose="020B0606020202030204" pitchFamily="34" charset="0"/>
              </a:rPr>
              <a:t>Scott T. </a:t>
            </a:r>
            <a:r>
              <a:rPr lang="en-US" sz="2400" dirty="0" err="1">
                <a:latin typeface="Arial Narrow" panose="020B0606020202030204" pitchFamily="34" charset="0"/>
              </a:rPr>
              <a:t>Sleeman</a:t>
            </a:r>
            <a:r>
              <a:rPr lang="en-US" sz="2400" dirty="0">
                <a:latin typeface="Arial Narrow" panose="020B0606020202030204" pitchFamily="34" charset="0"/>
              </a:rPr>
              <a:t> - ssleeman@olsongroupltd.com</a:t>
            </a:r>
          </a:p>
          <a:p>
            <a:r>
              <a:rPr lang="en-US" sz="2400" dirty="0">
                <a:latin typeface="Arial Narrow" panose="020B0606020202030204" pitchFamily="34" charset="0"/>
              </a:rPr>
              <a:t>Andrew </a:t>
            </a:r>
            <a:r>
              <a:rPr lang="en-US" sz="2400" dirty="0" err="1">
                <a:latin typeface="Arial Narrow" panose="020B0606020202030204" pitchFamily="34" charset="0"/>
              </a:rPr>
              <a:t>Forcucci</a:t>
            </a:r>
            <a:r>
              <a:rPr lang="en-US" sz="2400" dirty="0">
                <a:latin typeface="Arial Narrow" panose="020B0606020202030204" pitchFamily="34" charset="0"/>
              </a:rPr>
              <a:t> - aforcucci@olsongroupltd.com</a:t>
            </a:r>
          </a:p>
          <a:p>
            <a:pPr marL="0" indent="0">
              <a:buNone/>
            </a:pPr>
            <a:endParaRPr lang="en-US" sz="3200" dirty="0"/>
          </a:p>
          <a:p>
            <a:endParaRPr lang="en-US" dirty="0"/>
          </a:p>
        </p:txBody>
      </p:sp>
    </p:spTree>
    <p:extLst>
      <p:ext uri="{BB962C8B-B14F-4D97-AF65-F5344CB8AC3E}">
        <p14:creationId xmlns:p14="http://schemas.microsoft.com/office/powerpoint/2010/main" val="31017400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685800"/>
            <a:ext cx="11040533" cy="508000"/>
          </a:xfrm>
        </p:spPr>
        <p:txBody>
          <a:bodyPr/>
          <a:lstStyle/>
          <a:p>
            <a:r>
              <a:rPr lang="en-US" b="0" dirty="0"/>
              <a:t>Welcome and Introductions – Steering Committee</a:t>
            </a:r>
          </a:p>
        </p:txBody>
      </p:sp>
      <p:sp>
        <p:nvSpPr>
          <p:cNvPr id="9" name="TextBox 8">
            <a:extLst>
              <a:ext uri="{FF2B5EF4-FFF2-40B4-BE49-F238E27FC236}">
                <a16:creationId xmlns:a16="http://schemas.microsoft.com/office/drawing/2014/main" id="{0B1DD7EA-FB1F-433D-9AFE-C04C487EF917}"/>
              </a:ext>
            </a:extLst>
          </p:cNvPr>
          <p:cNvSpPr txBox="1"/>
          <p:nvPr/>
        </p:nvSpPr>
        <p:spPr>
          <a:xfrm>
            <a:off x="609600" y="1905000"/>
            <a:ext cx="10507133" cy="461665"/>
          </a:xfrm>
          <a:prstGeom prst="rect">
            <a:avLst/>
          </a:prstGeom>
          <a:noFill/>
        </p:spPr>
        <p:txBody>
          <a:bodyPr wrap="square">
            <a:spAutoFit/>
          </a:bodyPr>
          <a:lstStyle/>
          <a:p>
            <a:pPr marL="0" marR="0" algn="ctr">
              <a:spcBef>
                <a:spcPts val="600"/>
              </a:spcBef>
              <a:spcAft>
                <a:spcPts val="600"/>
              </a:spcAft>
            </a:pPr>
            <a:r>
              <a:rPr lang="en-US" sz="2400" kern="1400" spc="-50" dirty="0">
                <a:solidFill>
                  <a:srgbClr val="151515"/>
                </a:solidFill>
                <a:effectLst/>
                <a:latin typeface="+mn-lt"/>
                <a:ea typeface="Times New Roman" panose="02020603050405020304" pitchFamily="18" charset="0"/>
                <a:cs typeface="Arial" panose="020B0604020202020204" pitchFamily="34" charset="0"/>
              </a:rPr>
              <a:t>Hazard Mitigation Steering Committee</a:t>
            </a:r>
          </a:p>
        </p:txBody>
      </p:sp>
      <p:graphicFrame>
        <p:nvGraphicFramePr>
          <p:cNvPr id="6" name="Table 5" descr="Contains a listing of each member's name, organization, department and email that belongs to the Hazard Mitigation Steering Committee. " title="Hazard Mitigation Steering Committee Members">
            <a:extLst>
              <a:ext uri="{FF2B5EF4-FFF2-40B4-BE49-F238E27FC236}">
                <a16:creationId xmlns:a16="http://schemas.microsoft.com/office/drawing/2014/main" id="{98C3B81F-F71E-46D6-89B3-D7408E47863A}"/>
              </a:ext>
            </a:extLst>
          </p:cNvPr>
          <p:cNvGraphicFramePr>
            <a:graphicFrameLocks noGrp="1"/>
          </p:cNvGraphicFramePr>
          <p:nvPr>
            <p:extLst>
              <p:ext uri="{D42A27DB-BD31-4B8C-83A1-F6EECF244321}">
                <p14:modId xmlns:p14="http://schemas.microsoft.com/office/powerpoint/2010/main" val="2196308621"/>
              </p:ext>
            </p:extLst>
          </p:nvPr>
        </p:nvGraphicFramePr>
        <p:xfrm>
          <a:off x="377360" y="2561590"/>
          <a:ext cx="11509841" cy="3382010"/>
        </p:xfrm>
        <a:graphic>
          <a:graphicData uri="http://schemas.openxmlformats.org/drawingml/2006/table">
            <a:tbl>
              <a:tblPr firstRow="1" firstCol="1" bandRow="1"/>
              <a:tblGrid>
                <a:gridCol w="2629254">
                  <a:extLst>
                    <a:ext uri="{9D8B030D-6E8A-4147-A177-3AD203B41FA5}">
                      <a16:colId xmlns:a16="http://schemas.microsoft.com/office/drawing/2014/main" val="819919714"/>
                    </a:ext>
                  </a:extLst>
                </a:gridCol>
                <a:gridCol w="1853340">
                  <a:extLst>
                    <a:ext uri="{9D8B030D-6E8A-4147-A177-3AD203B41FA5}">
                      <a16:colId xmlns:a16="http://schemas.microsoft.com/office/drawing/2014/main" val="3043786025"/>
                    </a:ext>
                  </a:extLst>
                </a:gridCol>
                <a:gridCol w="3217246">
                  <a:extLst>
                    <a:ext uri="{9D8B030D-6E8A-4147-A177-3AD203B41FA5}">
                      <a16:colId xmlns:a16="http://schemas.microsoft.com/office/drawing/2014/main" val="2053693964"/>
                    </a:ext>
                  </a:extLst>
                </a:gridCol>
                <a:gridCol w="3810001">
                  <a:extLst>
                    <a:ext uri="{9D8B030D-6E8A-4147-A177-3AD203B41FA5}">
                      <a16:colId xmlns:a16="http://schemas.microsoft.com/office/drawing/2014/main" val="909168078"/>
                    </a:ext>
                  </a:extLst>
                </a:gridCol>
              </a:tblGrid>
              <a:tr h="394970">
                <a:tc>
                  <a:txBody>
                    <a:bodyPr/>
                    <a:lstStyle/>
                    <a:p>
                      <a:pPr marL="0" marR="0" algn="ctr">
                        <a:spcBef>
                          <a:spcPts val="600"/>
                        </a:spcBef>
                        <a:spcAft>
                          <a:spcPts val="600"/>
                        </a:spcAft>
                      </a:pPr>
                      <a:r>
                        <a:rPr lang="en-US" sz="2000" b="1" dirty="0">
                          <a:solidFill>
                            <a:srgbClr val="151515"/>
                          </a:solidFill>
                          <a:effectLst/>
                          <a:latin typeface="+mj-lt"/>
                          <a:ea typeface="Calibri" panose="020F0502020204030204" pitchFamily="34" charset="0"/>
                          <a:cs typeface="Times New Roman" panose="02020603050405020304" pitchFamily="18" charset="0"/>
                        </a:rPr>
                        <a:t>Name</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000000"/>
                          </a:solidFill>
                          <a:effectLst/>
                          <a:latin typeface="+mj-lt"/>
                          <a:ea typeface="Calibri" panose="020F0502020204030204" pitchFamily="34" charset="0"/>
                          <a:cs typeface="Times New Roman" panose="02020603050405020304" pitchFamily="18" charset="0"/>
                        </a:rPr>
                        <a:t>Organization</a:t>
                      </a:r>
                      <a:endParaRPr lang="en-US" sz="2000" b="1" dirty="0">
                        <a:effectLst/>
                        <a:latin typeface="+mj-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151515"/>
                          </a:solidFill>
                          <a:effectLst/>
                          <a:latin typeface="+mj-lt"/>
                          <a:ea typeface="Calibri" panose="020F0502020204030204" pitchFamily="34" charset="0"/>
                          <a:cs typeface="Times New Roman" panose="02020603050405020304" pitchFamily="18" charset="0"/>
                        </a:rPr>
                        <a:t>Department</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151515"/>
                          </a:solidFill>
                          <a:effectLst/>
                          <a:latin typeface="+mj-lt"/>
                          <a:ea typeface="Calibri" panose="020F0502020204030204" pitchFamily="34" charset="0"/>
                          <a:cs typeface="Times New Roman" panose="02020603050405020304" pitchFamily="18" charset="0"/>
                        </a:rPr>
                        <a:t>Email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689921344"/>
                  </a:ext>
                </a:extLst>
              </a:tr>
              <a:tr h="29083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Chief John Venuti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Campus Police </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javenuti@vcu.edu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0120328"/>
                  </a:ext>
                </a:extLst>
              </a:tr>
              <a:tr h="30480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Michael Cimis</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800" dirty="0">
                          <a:solidFill>
                            <a:srgbClr val="151515"/>
                          </a:solidFill>
                          <a:effectLst/>
                          <a:latin typeface="+mn-lt"/>
                          <a:ea typeface="Calibri" panose="020F0502020204030204" pitchFamily="34" charset="0"/>
                          <a:cs typeface="Arial" panose="020B0604020202020204" pitchFamily="34" charset="0"/>
                        </a:rPr>
                        <a:t>Safety</a:t>
                      </a:r>
                      <a:r>
                        <a:rPr lang="en-US" sz="1800" baseline="0" dirty="0">
                          <a:solidFill>
                            <a:srgbClr val="151515"/>
                          </a:solidFill>
                          <a:effectLst/>
                          <a:latin typeface="+mn-lt"/>
                          <a:ea typeface="Calibri" panose="020F0502020204030204" pitchFamily="34" charset="0"/>
                          <a:cs typeface="Arial" panose="020B0604020202020204" pitchFamily="34" charset="0"/>
                        </a:rPr>
                        <a:t> and Risk Management</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151515"/>
                          </a:solidFill>
                          <a:effectLst/>
                          <a:latin typeface="+mn-lt"/>
                          <a:ea typeface="Calibri" panose="020F0502020204030204" pitchFamily="34" charset="0"/>
                          <a:cs typeface="Times New Roman" panose="02020603050405020304" pitchFamily="18" charset="0"/>
                        </a:rPr>
                        <a:t>mdcimis@vcu.edu</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875190454"/>
                  </a:ext>
                </a:extLst>
              </a:tr>
              <a:tr h="30480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Michael Trzesniowski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800" dirty="0">
                          <a:solidFill>
                            <a:srgbClr val="151515"/>
                          </a:solidFill>
                          <a:effectLst/>
                          <a:latin typeface="+mn-lt"/>
                          <a:ea typeface="Calibri" panose="020F0502020204030204" pitchFamily="34" charset="0"/>
                          <a:cs typeface="Arial" panose="020B0604020202020204" pitchFamily="34" charset="0"/>
                        </a:rPr>
                        <a:t>Facilities</a:t>
                      </a:r>
                      <a:r>
                        <a:rPr lang="en-US" sz="1800" baseline="0" dirty="0">
                          <a:solidFill>
                            <a:srgbClr val="151515"/>
                          </a:solidFill>
                          <a:effectLst/>
                          <a:latin typeface="+mn-lt"/>
                          <a:ea typeface="Calibri" panose="020F0502020204030204" pitchFamily="34" charset="0"/>
                          <a:cs typeface="Arial" panose="020B0604020202020204" pitchFamily="34" charset="0"/>
                        </a:rPr>
                        <a:t> Management</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matrzesniowski@vcu.edu</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219031"/>
                  </a:ext>
                </a:extLst>
              </a:tr>
              <a:tr h="30480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Michael Porter</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Public Affairs </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151515"/>
                          </a:solidFill>
                          <a:effectLst/>
                          <a:latin typeface="+mn-lt"/>
                          <a:ea typeface="Calibri" panose="020F0502020204030204" pitchFamily="34" charset="0"/>
                          <a:cs typeface="Times New Roman" panose="02020603050405020304" pitchFamily="18" charset="0"/>
                        </a:rPr>
                        <a:t>mrporter@vcu.edu</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302226484"/>
                  </a:ext>
                </a:extLst>
              </a:tr>
              <a:tr h="30480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Keith Hayes</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Facilities</a:t>
                      </a:r>
                      <a:r>
                        <a:rPr lang="en-US" sz="1800" baseline="0" dirty="0">
                          <a:solidFill>
                            <a:srgbClr val="151515"/>
                          </a:solidFill>
                          <a:effectLst/>
                          <a:latin typeface="+mn-lt"/>
                          <a:ea typeface="Calibri" panose="020F0502020204030204" pitchFamily="34" charset="0"/>
                          <a:cs typeface="Arial" panose="020B0604020202020204" pitchFamily="34" charset="0"/>
                        </a:rPr>
                        <a:t> Management</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khayes@vcu.edu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526776"/>
                  </a:ext>
                </a:extLst>
              </a:tr>
              <a:tr h="304800">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Steve </a:t>
                      </a:r>
                      <a:r>
                        <a:rPr lang="en-US" sz="1800" dirty="0" err="1">
                          <a:solidFill>
                            <a:srgbClr val="151515"/>
                          </a:solidFill>
                          <a:effectLst/>
                          <a:latin typeface="+mn-lt"/>
                          <a:ea typeface="Calibri" panose="020F0502020204030204" pitchFamily="34" charset="0"/>
                          <a:cs typeface="Times New Roman" panose="02020603050405020304" pitchFamily="18" charset="0"/>
                        </a:rPr>
                        <a:t>Kessinger</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VCU</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1800" dirty="0">
                          <a:solidFill>
                            <a:srgbClr val="151515"/>
                          </a:solidFill>
                          <a:effectLst/>
                          <a:latin typeface="+mn-lt"/>
                          <a:ea typeface="Calibri" panose="020F0502020204030204" pitchFamily="34" charset="0"/>
                          <a:cs typeface="Arial" panose="020B0604020202020204" pitchFamily="34" charset="0"/>
                        </a:rPr>
                        <a:t>Safety</a:t>
                      </a:r>
                      <a:r>
                        <a:rPr lang="en-US" sz="1800" baseline="0" dirty="0">
                          <a:solidFill>
                            <a:srgbClr val="151515"/>
                          </a:solidFill>
                          <a:effectLst/>
                          <a:latin typeface="+mn-lt"/>
                          <a:ea typeface="Calibri" panose="020F0502020204030204" pitchFamily="34" charset="0"/>
                          <a:cs typeface="Arial" panose="020B0604020202020204" pitchFamily="34" charset="0"/>
                        </a:rPr>
                        <a:t> and Risk Management</a:t>
                      </a:r>
                      <a:r>
                        <a:rPr lang="en-US" sz="1800" dirty="0">
                          <a:solidFill>
                            <a:srgbClr val="151515"/>
                          </a:solidFill>
                          <a:effectLst/>
                          <a:latin typeface="+mn-lt"/>
                          <a:ea typeface="Calibri" panose="020F0502020204030204" pitchFamily="34" charset="0"/>
                          <a:cs typeface="Arial" panose="020B0604020202020204" pitchFamily="34" charset="0"/>
                        </a:rPr>
                        <a:t> </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sbkessinger@vcu.edu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1760130461"/>
                  </a:ext>
                </a:extLst>
              </a:tr>
              <a:tr h="281305">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Richard Sliwoski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Facilities</a:t>
                      </a:r>
                      <a:r>
                        <a:rPr lang="en-US" sz="1800" baseline="0" dirty="0">
                          <a:solidFill>
                            <a:srgbClr val="151515"/>
                          </a:solidFill>
                          <a:effectLst/>
                          <a:latin typeface="+mn-lt"/>
                          <a:ea typeface="Calibri" panose="020F0502020204030204" pitchFamily="34" charset="0"/>
                          <a:cs typeface="Arial" panose="020B0604020202020204" pitchFamily="34" charset="0"/>
                        </a:rPr>
                        <a:t> Management</a:t>
                      </a:r>
                      <a:r>
                        <a:rPr lang="en-US" sz="1800" dirty="0">
                          <a:solidFill>
                            <a:srgbClr val="151515"/>
                          </a:solidFill>
                          <a:effectLst/>
                          <a:latin typeface="+mn-lt"/>
                          <a:ea typeface="Calibri" panose="020F0502020204030204" pitchFamily="34" charset="0"/>
                          <a:cs typeface="Arial" panose="020B0604020202020204" pitchFamily="34" charset="0"/>
                        </a:rPr>
                        <a:t> </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rfsliwoski@vcu.edu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696507"/>
                  </a:ext>
                </a:extLst>
              </a:tr>
              <a:tr h="328295">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Amanda Weaver</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VDEM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VDEM</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151515"/>
                          </a:solidFill>
                          <a:effectLst/>
                          <a:latin typeface="+mn-lt"/>
                          <a:ea typeface="Calibri" panose="020F0502020204030204" pitchFamily="34" charset="0"/>
                          <a:cs typeface="Times New Roman" panose="02020603050405020304" pitchFamily="18" charset="0"/>
                        </a:rPr>
                        <a:t>amanda.weaver@vdem.virginia.gov</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712932183"/>
                  </a:ext>
                </a:extLst>
              </a:tr>
              <a:tr h="281305">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Anthony Mangeri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OGL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Mitigation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amangeri@olsongroupltd.com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7301504"/>
                  </a:ext>
                </a:extLst>
              </a:tr>
              <a:tr h="281305">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Scott T. Sleeman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151515"/>
                          </a:solidFill>
                          <a:effectLst/>
                          <a:latin typeface="+mn-lt"/>
                          <a:ea typeface="Calibri" panose="020F0502020204030204" pitchFamily="34" charset="0"/>
                          <a:cs typeface="Times New Roman" panose="02020603050405020304" pitchFamily="18" charset="0"/>
                        </a:rPr>
                        <a:t>OGL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Mitigation</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151515"/>
                          </a:solidFill>
                          <a:effectLst/>
                          <a:latin typeface="+mn-lt"/>
                          <a:ea typeface="Calibri" panose="020F0502020204030204" pitchFamily="34" charset="0"/>
                          <a:cs typeface="Arial" panose="020B0604020202020204" pitchFamily="34" charset="0"/>
                        </a:rPr>
                        <a:t>ssleeman@olsongroupltd.com</a:t>
                      </a:r>
                      <a:endParaRPr lang="en-US" sz="1800" dirty="0">
                        <a:solidFill>
                          <a:srgbClr val="151515"/>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158712780"/>
                  </a:ext>
                </a:extLst>
              </a:tr>
            </a:tbl>
          </a:graphicData>
        </a:graphic>
      </p:graphicFrame>
    </p:spTree>
    <p:extLst>
      <p:ext uri="{BB962C8B-B14F-4D97-AF65-F5344CB8AC3E}">
        <p14:creationId xmlns:p14="http://schemas.microsoft.com/office/powerpoint/2010/main" val="40444431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t>Welcome and Introductions – Committee I</a:t>
            </a:r>
          </a:p>
        </p:txBody>
      </p:sp>
      <p:sp>
        <p:nvSpPr>
          <p:cNvPr id="9" name="TextBox 8">
            <a:extLst>
              <a:ext uri="{FF2B5EF4-FFF2-40B4-BE49-F238E27FC236}">
                <a16:creationId xmlns:a16="http://schemas.microsoft.com/office/drawing/2014/main" id="{A221AB1D-6A5A-4F98-B684-A90508F92257}"/>
              </a:ext>
            </a:extLst>
          </p:cNvPr>
          <p:cNvSpPr txBox="1"/>
          <p:nvPr/>
        </p:nvSpPr>
        <p:spPr>
          <a:xfrm>
            <a:off x="2970742" y="1748135"/>
            <a:ext cx="6401858" cy="830997"/>
          </a:xfrm>
          <a:prstGeom prst="rect">
            <a:avLst/>
          </a:prstGeom>
          <a:noFill/>
        </p:spPr>
        <p:txBody>
          <a:bodyPr wrap="square">
            <a:spAutoFit/>
          </a:bodyPr>
          <a:lstStyle/>
          <a:p>
            <a:pPr marL="0" marR="0" algn="ctr">
              <a:spcBef>
                <a:spcPts val="600"/>
              </a:spcBef>
              <a:spcAft>
                <a:spcPts val="600"/>
              </a:spcAft>
            </a:pPr>
            <a:r>
              <a:rPr lang="en-US" sz="2400" kern="1400" spc="-50" dirty="0">
                <a:solidFill>
                  <a:srgbClr val="151515"/>
                </a:solidFill>
                <a:effectLst/>
                <a:latin typeface="+mn-lt"/>
                <a:ea typeface="Times New Roman" panose="02020603050405020304" pitchFamily="18" charset="0"/>
                <a:cs typeface="Arial" panose="020B0604020202020204" pitchFamily="34" charset="0"/>
              </a:rPr>
              <a:t>Hazard Mitigation Planning Committee (HMPC) I</a:t>
            </a:r>
          </a:p>
        </p:txBody>
      </p:sp>
      <p:graphicFrame>
        <p:nvGraphicFramePr>
          <p:cNvPr id="7" name="Table 6" descr="Listing of each member's name, organization and email that belongs to the Hazard Mitigation Planning Committee I." title="Hazard Mitigation Planning Committee (HMPC) I Members">
            <a:extLst>
              <a:ext uri="{FF2B5EF4-FFF2-40B4-BE49-F238E27FC236}">
                <a16:creationId xmlns:a16="http://schemas.microsoft.com/office/drawing/2014/main" id="{C1F184CF-2424-4506-AB7F-FEEE4B1829A5}"/>
              </a:ext>
            </a:extLst>
          </p:cNvPr>
          <p:cNvGraphicFramePr>
            <a:graphicFrameLocks noGrp="1"/>
          </p:cNvGraphicFramePr>
          <p:nvPr>
            <p:extLst>
              <p:ext uri="{D42A27DB-BD31-4B8C-83A1-F6EECF244321}">
                <p14:modId xmlns:p14="http://schemas.microsoft.com/office/powerpoint/2010/main" val="3064227489"/>
              </p:ext>
            </p:extLst>
          </p:nvPr>
        </p:nvGraphicFramePr>
        <p:xfrm>
          <a:off x="1828800" y="2305566"/>
          <a:ext cx="8856662" cy="3498450"/>
        </p:xfrm>
        <a:graphic>
          <a:graphicData uri="http://schemas.openxmlformats.org/drawingml/2006/table">
            <a:tbl>
              <a:tblPr firstRow="1" firstCol="1" bandRow="1"/>
              <a:tblGrid>
                <a:gridCol w="2271944">
                  <a:extLst>
                    <a:ext uri="{9D8B030D-6E8A-4147-A177-3AD203B41FA5}">
                      <a16:colId xmlns:a16="http://schemas.microsoft.com/office/drawing/2014/main" val="1490602064"/>
                    </a:ext>
                  </a:extLst>
                </a:gridCol>
                <a:gridCol w="1919056">
                  <a:extLst>
                    <a:ext uri="{9D8B030D-6E8A-4147-A177-3AD203B41FA5}">
                      <a16:colId xmlns:a16="http://schemas.microsoft.com/office/drawing/2014/main" val="3521559324"/>
                    </a:ext>
                  </a:extLst>
                </a:gridCol>
                <a:gridCol w="4665662">
                  <a:extLst>
                    <a:ext uri="{9D8B030D-6E8A-4147-A177-3AD203B41FA5}">
                      <a16:colId xmlns:a16="http://schemas.microsoft.com/office/drawing/2014/main" val="3512085806"/>
                    </a:ext>
                  </a:extLst>
                </a:gridCol>
              </a:tblGrid>
              <a:tr h="317616">
                <a:tc>
                  <a:txBody>
                    <a:bodyPr/>
                    <a:lstStyle/>
                    <a:p>
                      <a:pPr marL="0" marR="0" algn="ctr">
                        <a:spcBef>
                          <a:spcPts val="600"/>
                        </a:spcBef>
                        <a:spcAft>
                          <a:spcPts val="600"/>
                        </a:spcAft>
                      </a:pPr>
                      <a:r>
                        <a:rPr lang="en-US" sz="2000" b="1" dirty="0">
                          <a:solidFill>
                            <a:srgbClr val="000000"/>
                          </a:solidFill>
                          <a:effectLst/>
                          <a:latin typeface="+mn-lt"/>
                          <a:ea typeface="Calibri" panose="020F0502020204030204" pitchFamily="34" charset="0"/>
                          <a:cs typeface="Times New Roman" panose="02020603050405020304" pitchFamily="18" charset="0"/>
                        </a:rPr>
                        <a:t>Name</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000000"/>
                          </a:solidFill>
                          <a:effectLst/>
                          <a:latin typeface="+mn-lt"/>
                          <a:ea typeface="Calibri" panose="020F0502020204030204" pitchFamily="34" charset="0"/>
                          <a:cs typeface="Times New Roman" panose="02020603050405020304" pitchFamily="18" charset="0"/>
                        </a:rPr>
                        <a:t>Organization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000000"/>
                          </a:solidFill>
                          <a:effectLst/>
                          <a:latin typeface="+mn-lt"/>
                          <a:ea typeface="Calibri" panose="020F0502020204030204" pitchFamily="34" charset="0"/>
                          <a:cs typeface="Times New Roman" panose="02020603050405020304" pitchFamily="18" charset="0"/>
                        </a:rPr>
                        <a:t>Email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652505432"/>
                  </a:ext>
                </a:extLst>
              </a:tr>
              <a:tr h="437634">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Adam Montella</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OGL</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amontella@olsongroupltd.com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791269"/>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Anthony Mangeri</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OGL</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amangeri@olsongroupltd.com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243030694"/>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Andrew Forcucci</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OGL</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aforicucci@olsongrouplet.com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331355"/>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Scott T. Sleeman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OGL</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ssleeman@olsongroupltd.com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21956889"/>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Chief John Venuti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javenuti@vcu.edu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869724"/>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Megan Cruz</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VCU</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b="0" u="none" baseline="0" dirty="0">
                          <a:solidFill>
                            <a:srgbClr val="000000"/>
                          </a:solidFill>
                          <a:effectLst/>
                          <a:latin typeface="+mn-lt"/>
                          <a:ea typeface="Calibri" panose="020F0502020204030204" pitchFamily="34" charset="0"/>
                          <a:cs typeface="Times New Roman" panose="02020603050405020304" pitchFamily="18" charset="0"/>
                        </a:rPr>
                        <a:t>cruzm5@vcu.edu</a:t>
                      </a:r>
                      <a:endParaRPr lang="en-US" sz="1800" b="0" u="none"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905695048"/>
                  </a:ext>
                </a:extLst>
              </a:tr>
              <a:tr h="4572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Michael Porter</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b="0" u="none" strike="noStrike" dirty="0">
                          <a:solidFill>
                            <a:srgbClr val="000000"/>
                          </a:solidFill>
                          <a:effectLst/>
                          <a:latin typeface="+mn-lt"/>
                          <a:ea typeface="Calibri" panose="020F0502020204030204" pitchFamily="34" charset="0"/>
                          <a:cs typeface="Times New Roman" panose="02020603050405020304" pitchFamily="18" charset="0"/>
                        </a:rPr>
                        <a:t>mrporter@vcu.edu</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75597"/>
                  </a:ext>
                </a:extLst>
              </a:tr>
              <a:tr h="381000">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Beverly Beaver</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b="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b="0" dirty="0">
                          <a:solidFill>
                            <a:srgbClr val="000000"/>
                          </a:solidFill>
                          <a:effectLst/>
                          <a:latin typeface="+mn-lt"/>
                          <a:ea typeface="Calibri" panose="020F0502020204030204" pitchFamily="34" charset="0"/>
                          <a:cs typeface="Arial" panose="020B0604020202020204" pitchFamily="34" charset="0"/>
                        </a:rPr>
                        <a:t>bdbeaver@vcu.edu</a:t>
                      </a: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714550596"/>
                  </a:ext>
                </a:extLst>
              </a:tr>
            </a:tbl>
          </a:graphicData>
        </a:graphic>
      </p:graphicFrame>
    </p:spTree>
    <p:extLst>
      <p:ext uri="{BB962C8B-B14F-4D97-AF65-F5344CB8AC3E}">
        <p14:creationId xmlns:p14="http://schemas.microsoft.com/office/powerpoint/2010/main" val="130746767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t>Welcome and Introductions – Committee II</a:t>
            </a:r>
          </a:p>
        </p:txBody>
      </p:sp>
      <p:sp>
        <p:nvSpPr>
          <p:cNvPr id="9" name="TextBox 8">
            <a:extLst>
              <a:ext uri="{FF2B5EF4-FFF2-40B4-BE49-F238E27FC236}">
                <a16:creationId xmlns:a16="http://schemas.microsoft.com/office/drawing/2014/main" id="{A221AB1D-6A5A-4F98-B684-A90508F92257}"/>
              </a:ext>
            </a:extLst>
          </p:cNvPr>
          <p:cNvSpPr txBox="1"/>
          <p:nvPr/>
        </p:nvSpPr>
        <p:spPr>
          <a:xfrm>
            <a:off x="2743200" y="1600200"/>
            <a:ext cx="6693321" cy="461665"/>
          </a:xfrm>
          <a:prstGeom prst="rect">
            <a:avLst/>
          </a:prstGeom>
          <a:noFill/>
        </p:spPr>
        <p:txBody>
          <a:bodyPr wrap="square">
            <a:spAutoFit/>
          </a:bodyPr>
          <a:lstStyle/>
          <a:p>
            <a:pPr marL="0" marR="0" algn="ctr">
              <a:spcBef>
                <a:spcPts val="600"/>
              </a:spcBef>
              <a:spcAft>
                <a:spcPts val="600"/>
              </a:spcAft>
            </a:pPr>
            <a:r>
              <a:rPr lang="en-US" sz="2400" kern="1400" spc="-50" dirty="0">
                <a:solidFill>
                  <a:srgbClr val="151515"/>
                </a:solidFill>
                <a:effectLst/>
                <a:latin typeface="+mn-lt"/>
                <a:ea typeface="Times New Roman" panose="02020603050405020304" pitchFamily="18" charset="0"/>
                <a:cs typeface="Arial" panose="020B0604020202020204" pitchFamily="34" charset="0"/>
              </a:rPr>
              <a:t>Hazard Mitigation Planning Committee (HMPC) II</a:t>
            </a:r>
          </a:p>
        </p:txBody>
      </p:sp>
      <p:graphicFrame>
        <p:nvGraphicFramePr>
          <p:cNvPr id="7" name="Table 6" descr="Listing of each member's name, organization and email that belongs to the Hazard Mitigation Planning Committee II." title="Hazard Mitigation Planning Committee (HMPC) II Members">
            <a:extLst>
              <a:ext uri="{FF2B5EF4-FFF2-40B4-BE49-F238E27FC236}">
                <a16:creationId xmlns:a16="http://schemas.microsoft.com/office/drawing/2014/main" id="{C1F184CF-2424-4506-AB7F-FEEE4B1829A5}"/>
              </a:ext>
            </a:extLst>
          </p:cNvPr>
          <p:cNvGraphicFramePr>
            <a:graphicFrameLocks noGrp="1"/>
          </p:cNvGraphicFramePr>
          <p:nvPr>
            <p:extLst>
              <p:ext uri="{D42A27DB-BD31-4B8C-83A1-F6EECF244321}">
                <p14:modId xmlns:p14="http://schemas.microsoft.com/office/powerpoint/2010/main" val="2115862822"/>
              </p:ext>
            </p:extLst>
          </p:nvPr>
        </p:nvGraphicFramePr>
        <p:xfrm>
          <a:off x="1143001" y="2059972"/>
          <a:ext cx="9982199" cy="4795766"/>
        </p:xfrm>
        <a:graphic>
          <a:graphicData uri="http://schemas.openxmlformats.org/drawingml/2006/table">
            <a:tbl>
              <a:tblPr firstRow="1" firstCol="1" bandRow="1"/>
              <a:tblGrid>
                <a:gridCol w="3047999">
                  <a:extLst>
                    <a:ext uri="{9D8B030D-6E8A-4147-A177-3AD203B41FA5}">
                      <a16:colId xmlns:a16="http://schemas.microsoft.com/office/drawing/2014/main" val="1490602064"/>
                    </a:ext>
                  </a:extLst>
                </a:gridCol>
                <a:gridCol w="2971800">
                  <a:extLst>
                    <a:ext uri="{9D8B030D-6E8A-4147-A177-3AD203B41FA5}">
                      <a16:colId xmlns:a16="http://schemas.microsoft.com/office/drawing/2014/main" val="3521559324"/>
                    </a:ext>
                  </a:extLst>
                </a:gridCol>
                <a:gridCol w="3962400">
                  <a:extLst>
                    <a:ext uri="{9D8B030D-6E8A-4147-A177-3AD203B41FA5}">
                      <a16:colId xmlns:a16="http://schemas.microsoft.com/office/drawing/2014/main" val="3512085806"/>
                    </a:ext>
                  </a:extLst>
                </a:gridCol>
              </a:tblGrid>
              <a:tr h="179067">
                <a:tc>
                  <a:txBody>
                    <a:bodyPr/>
                    <a:lstStyle/>
                    <a:p>
                      <a:pPr marL="0" marR="0" algn="ctr">
                        <a:spcBef>
                          <a:spcPts val="600"/>
                        </a:spcBef>
                        <a:spcAft>
                          <a:spcPts val="600"/>
                        </a:spcAft>
                      </a:pPr>
                      <a:r>
                        <a:rPr lang="en-US" sz="2000" b="1" dirty="0">
                          <a:solidFill>
                            <a:srgbClr val="000000"/>
                          </a:solidFill>
                          <a:effectLst/>
                          <a:latin typeface="+mj-lt"/>
                          <a:ea typeface="Calibri" panose="020F0502020204030204" pitchFamily="34" charset="0"/>
                          <a:cs typeface="Times New Roman" panose="02020603050405020304" pitchFamily="18" charset="0"/>
                        </a:rPr>
                        <a:t>Name</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000000"/>
                          </a:solidFill>
                          <a:effectLst/>
                          <a:latin typeface="+mj-lt"/>
                          <a:ea typeface="Calibri" panose="020F0502020204030204" pitchFamily="34" charset="0"/>
                          <a:cs typeface="Times New Roman" panose="02020603050405020304" pitchFamily="18" charset="0"/>
                        </a:rPr>
                        <a:t>Organization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2000" b="1" dirty="0">
                          <a:solidFill>
                            <a:srgbClr val="000000"/>
                          </a:solidFill>
                          <a:effectLst/>
                          <a:latin typeface="+mj-lt"/>
                          <a:ea typeface="Calibri" panose="020F0502020204030204" pitchFamily="34" charset="0"/>
                          <a:cs typeface="Times New Roman" panose="02020603050405020304" pitchFamily="18" charset="0"/>
                        </a:rPr>
                        <a:t>Email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652505432"/>
                  </a:ext>
                </a:extLst>
              </a:tr>
              <a:tr h="275683">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Claudia Mangum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cmangum1@vcu.edu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791269"/>
                  </a:ext>
                </a:extLst>
              </a:tr>
              <a:tr h="275683">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Danny Munoz</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dmunoz2@vcu.edu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243030694"/>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Jodi Koste</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jkoste@vcu.edu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331355"/>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Michael Cimis</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mdcimis@vcu.edu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21956889"/>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Michael Trzesniowski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matrzesniowski@vcu.edu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869724"/>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Samuel Robertson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robertsons8@vcu.edu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905695048"/>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Pam Arnold</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plarnold@vcu.edu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75597"/>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Susan Robb</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sarobb@vcu.edu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714550596"/>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Richard Sliwoski</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rfsliwoski@vcu.edu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89921032"/>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Scott Rankin</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srankin2@vcu.edu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088917780"/>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Asst.</a:t>
                      </a:r>
                      <a:r>
                        <a:rPr lang="en-US" sz="1800" baseline="0" dirty="0">
                          <a:solidFill>
                            <a:srgbClr val="000000"/>
                          </a:solidFill>
                          <a:effectLst/>
                          <a:latin typeface="+mn-lt"/>
                          <a:ea typeface="Calibri" panose="020F0502020204030204" pitchFamily="34" charset="0"/>
                          <a:cs typeface="Times New Roman" panose="02020603050405020304" pitchFamily="18" charset="0"/>
                        </a:rPr>
                        <a:t> </a:t>
                      </a:r>
                      <a:r>
                        <a:rPr lang="en-US" sz="1800" dirty="0">
                          <a:solidFill>
                            <a:srgbClr val="000000"/>
                          </a:solidFill>
                          <a:effectLst/>
                          <a:latin typeface="+mn-lt"/>
                          <a:ea typeface="Calibri" panose="020F0502020204030204" pitchFamily="34" charset="0"/>
                          <a:cs typeface="Times New Roman" panose="02020603050405020304" pitchFamily="18" charset="0"/>
                        </a:rPr>
                        <a:t>Chief Nicole Dailey</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nvdailey@vcu.edu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20359759"/>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Jen Early</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jennifer.early@vcuhealth.org</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4289583703"/>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Meredith Hill</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mjssalley@vcu.edu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59422506"/>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Michael Loving</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Arial" panose="020B0604020202020204" pitchFamily="34" charset="0"/>
                        </a:rPr>
                        <a:t>mdloving@vcu.edu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3938097432"/>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Nora Bloch</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VCU</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blochn@vcu.edu</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14846905"/>
                  </a:ext>
                </a:extLst>
              </a:tr>
              <a:tr h="281400">
                <a:tc>
                  <a:txBody>
                    <a:bodyPr/>
                    <a:lstStyle/>
                    <a:p>
                      <a:pPr marL="0" marR="0" algn="l">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Amanda Weaver</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ctr">
                        <a:spcBef>
                          <a:spcPts val="600"/>
                        </a:spcBef>
                        <a:spcAft>
                          <a:spcPts val="600"/>
                        </a:spcAft>
                      </a:pPr>
                      <a:r>
                        <a:rPr lang="en-US" sz="1800" dirty="0">
                          <a:solidFill>
                            <a:srgbClr val="000000"/>
                          </a:solidFill>
                          <a:effectLst/>
                          <a:latin typeface="+mn-lt"/>
                          <a:ea typeface="Calibri" panose="020F0502020204030204" pitchFamily="34" charset="0"/>
                          <a:cs typeface="Times New Roman" panose="02020603050405020304" pitchFamily="18" charset="0"/>
                        </a:rPr>
                        <a:t>VDEM</a:t>
                      </a: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tc>
                  <a:txBody>
                    <a:bodyPr/>
                    <a:lstStyle/>
                    <a:p>
                      <a:pPr marL="0" marR="0" algn="l">
                        <a:spcBef>
                          <a:spcPts val="600"/>
                        </a:spcBef>
                        <a:spcAft>
                          <a:spcPts val="600"/>
                        </a:spcAft>
                      </a:pPr>
                      <a:r>
                        <a:rPr lang="en-US" sz="1800" u="none" strike="noStrike" dirty="0">
                          <a:solidFill>
                            <a:srgbClr val="000000"/>
                          </a:solidFill>
                          <a:effectLst/>
                          <a:latin typeface="+mn-lt"/>
                          <a:ea typeface="Calibri" panose="020F0502020204030204" pitchFamily="34" charset="0"/>
                          <a:cs typeface="Times New Roman" panose="02020603050405020304" pitchFamily="18" charset="0"/>
                        </a:rPr>
                        <a:t>amanda.weaver@vdem.virginia.gov</a:t>
                      </a:r>
                      <a:endParaRPr lang="en-US" sz="1800" dirty="0">
                        <a:solidFill>
                          <a:srgbClr val="000000"/>
                        </a:solidFill>
                        <a:effectLst/>
                        <a:latin typeface="+mn-lt"/>
                        <a:ea typeface="Calibri" panose="020F0502020204030204" pitchFamily="34" charset="0"/>
                        <a:cs typeface="Times New Roman" panose="02020603050405020304" pitchFamily="18"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300"/>
                    </a:solidFill>
                  </a:tcPr>
                </a:tc>
                <a:extLst>
                  <a:ext uri="{0D108BD9-81ED-4DB2-BD59-A6C34878D82A}">
                    <a16:rowId xmlns:a16="http://schemas.microsoft.com/office/drawing/2014/main" val="2211970418"/>
                  </a:ext>
                </a:extLst>
              </a:tr>
            </a:tbl>
          </a:graphicData>
        </a:graphic>
      </p:graphicFrame>
    </p:spTree>
    <p:extLst>
      <p:ext uri="{BB962C8B-B14F-4D97-AF65-F5344CB8AC3E}">
        <p14:creationId xmlns:p14="http://schemas.microsoft.com/office/powerpoint/2010/main" val="226281944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EF3DB8-DB69-5440-BDDE-0B4DE999782C}"/>
              </a:ext>
            </a:extLst>
          </p:cNvPr>
          <p:cNvSpPr>
            <a:spLocks noGrp="1"/>
          </p:cNvSpPr>
          <p:nvPr>
            <p:ph type="title"/>
          </p:nvPr>
        </p:nvSpPr>
        <p:spPr>
          <a:xfrm>
            <a:off x="389467" y="685800"/>
            <a:ext cx="11700933" cy="508000"/>
          </a:xfrm>
        </p:spPr>
        <p:txBody>
          <a:bodyPr/>
          <a:lstStyle/>
          <a:p>
            <a:r>
              <a:rPr lang="en-US" b="0" dirty="0"/>
              <a:t>Hazard Mitigation Plan (HMP) Purpose</a:t>
            </a:r>
          </a:p>
        </p:txBody>
      </p:sp>
      <p:sp>
        <p:nvSpPr>
          <p:cNvPr id="2" name="Content Placeholder 1">
            <a:extLst>
              <a:ext uri="{FF2B5EF4-FFF2-40B4-BE49-F238E27FC236}">
                <a16:creationId xmlns:a16="http://schemas.microsoft.com/office/drawing/2014/main" id="{448EE769-1732-E14D-B76F-8A384D3E7C70}"/>
              </a:ext>
            </a:extLst>
          </p:cNvPr>
          <p:cNvSpPr>
            <a:spLocks noGrp="1"/>
          </p:cNvSpPr>
          <p:nvPr>
            <p:ph idx="1"/>
          </p:nvPr>
        </p:nvSpPr>
        <p:spPr>
          <a:xfrm>
            <a:off x="374651" y="2209800"/>
            <a:ext cx="11512549" cy="3914775"/>
          </a:xfrm>
        </p:spPr>
        <p:txBody>
          <a:bodyPr/>
          <a:lstStyle/>
          <a:p>
            <a:pPr>
              <a:buFont typeface="Wingdings" panose="05000000000000000000" pitchFamily="2" charset="2"/>
              <a:buChar char="Ø"/>
            </a:pPr>
            <a:r>
              <a:rPr lang="en-US" dirty="0">
                <a:latin typeface="Arial Narrow" panose="020B0606020202030204" pitchFamily="34" charset="0"/>
              </a:rPr>
              <a:t>Today’s meeting will:</a:t>
            </a:r>
          </a:p>
          <a:p>
            <a:pPr marL="457200" lvl="1" indent="0">
              <a:buNone/>
            </a:pPr>
            <a:r>
              <a:rPr lang="en-US" b="0" dirty="0">
                <a:latin typeface="Arial Narrow" panose="020B0606020202030204" pitchFamily="34" charset="0"/>
              </a:rPr>
              <a:t>Provide Public with update and overview of hazard mitigation planning process at VCU and allow comments.</a:t>
            </a:r>
          </a:p>
        </p:txBody>
      </p:sp>
    </p:spTree>
    <p:extLst>
      <p:ext uri="{BB962C8B-B14F-4D97-AF65-F5344CB8AC3E}">
        <p14:creationId xmlns:p14="http://schemas.microsoft.com/office/powerpoint/2010/main" val="335188636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t>Hazard Mitigation Plan (HMP) Benefits</a:t>
            </a:r>
          </a:p>
        </p:txBody>
      </p:sp>
      <p:sp>
        <p:nvSpPr>
          <p:cNvPr id="2" name="Content Placeholder 1"/>
          <p:cNvSpPr>
            <a:spLocks noGrp="1"/>
          </p:cNvSpPr>
          <p:nvPr>
            <p:ph idx="1"/>
          </p:nvPr>
        </p:nvSpPr>
        <p:spPr>
          <a:xfrm>
            <a:off x="389467" y="2486024"/>
            <a:ext cx="10811933" cy="3609976"/>
          </a:xfrm>
        </p:spPr>
        <p:txBody>
          <a:bodyPr/>
          <a:lstStyle/>
          <a:p>
            <a:pPr>
              <a:buSzPct val="65000"/>
            </a:pPr>
            <a:r>
              <a:rPr lang="en-US" dirty="0">
                <a:latin typeface="Arial Narrow" panose="020B0606020202030204" pitchFamily="34" charset="0"/>
                <a:cs typeface="Arial" charset="0"/>
              </a:rPr>
              <a:t>More resilient University</a:t>
            </a:r>
          </a:p>
          <a:p>
            <a:pPr>
              <a:buSzPct val="65000"/>
            </a:pPr>
            <a:r>
              <a:rPr lang="en-US" dirty="0">
                <a:latin typeface="Arial Narrow" panose="020B0606020202030204" pitchFamily="34" charset="0"/>
                <a:cs typeface="Arial" charset="0"/>
              </a:rPr>
              <a:t>Reduced risk (Insurance Cost)</a:t>
            </a:r>
          </a:p>
          <a:p>
            <a:pPr>
              <a:buSzPct val="65000"/>
            </a:pPr>
            <a:r>
              <a:rPr lang="en-US" dirty="0">
                <a:latin typeface="Arial Narrow" panose="020B0606020202030204" pitchFamily="34" charset="0"/>
                <a:cs typeface="Arial" charset="0"/>
              </a:rPr>
              <a:t>Required for pre-disaster hazard mitigation grant programs</a:t>
            </a:r>
          </a:p>
          <a:p>
            <a:pPr>
              <a:buSzPct val="65000"/>
            </a:pPr>
            <a:r>
              <a:rPr lang="en-US" dirty="0">
                <a:latin typeface="Arial Narrow" panose="020B0606020202030204" pitchFamily="34" charset="0"/>
                <a:cs typeface="Arial" charset="0"/>
              </a:rPr>
              <a:t>Required for post-disaster public assistance and hazard mitigation grant programs</a:t>
            </a:r>
          </a:p>
        </p:txBody>
      </p:sp>
    </p:spTree>
    <p:extLst>
      <p:ext uri="{BB962C8B-B14F-4D97-AF65-F5344CB8AC3E}">
        <p14:creationId xmlns:p14="http://schemas.microsoft.com/office/powerpoint/2010/main" val="145630883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0" y="4724400"/>
            <a:ext cx="12192000" cy="1828800"/>
          </a:xfrm>
        </p:spPr>
        <p:txBody>
          <a:bodyPr/>
          <a:lstStyle/>
          <a:p>
            <a:pPr algn="ctr"/>
            <a:r>
              <a:rPr lang="en-US" sz="3100" b="0" dirty="0"/>
              <a:t>Virginia Commonwealth University</a:t>
            </a:r>
            <a:br>
              <a:rPr lang="en-US" sz="3100" b="0" dirty="0"/>
            </a:br>
            <a:r>
              <a:rPr lang="en-US" sz="3100" b="0" dirty="0"/>
              <a:t> Hazard Mitigation Plan (HMP) Update</a:t>
            </a:r>
            <a:endParaRPr lang="uk-UA" sz="3100" b="0" dirty="0"/>
          </a:p>
        </p:txBody>
      </p:sp>
    </p:spTree>
    <p:extLst>
      <p:ext uri="{BB962C8B-B14F-4D97-AF65-F5344CB8AC3E}">
        <p14:creationId xmlns:p14="http://schemas.microsoft.com/office/powerpoint/2010/main" val="177768248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a:t>Next Steps – Completed Tasks</a:t>
            </a:r>
          </a:p>
        </p:txBody>
      </p:sp>
      <p:sp>
        <p:nvSpPr>
          <p:cNvPr id="2" name="Content Placeholder 1"/>
          <p:cNvSpPr>
            <a:spLocks noGrp="1"/>
          </p:cNvSpPr>
          <p:nvPr>
            <p:ph idx="1"/>
          </p:nvPr>
        </p:nvSpPr>
        <p:spPr>
          <a:xfrm>
            <a:off x="389467" y="2333625"/>
            <a:ext cx="9668933" cy="3686175"/>
          </a:xfrm>
        </p:spPr>
        <p:txBody>
          <a:bodyPr/>
          <a:lstStyle/>
          <a:p>
            <a:pPr marL="0" indent="0">
              <a:lnSpc>
                <a:spcPct val="90000"/>
              </a:lnSpc>
              <a:spcBef>
                <a:spcPct val="50000"/>
              </a:spcBef>
              <a:buNone/>
              <a:defRPr/>
            </a:pPr>
            <a:r>
              <a:rPr lang="en-US" dirty="0"/>
              <a:t>Completed Tasks</a:t>
            </a:r>
          </a:p>
          <a:p>
            <a:pPr>
              <a:lnSpc>
                <a:spcPct val="90000"/>
              </a:lnSpc>
              <a:spcBef>
                <a:spcPct val="50000"/>
              </a:spcBef>
              <a:defRPr/>
            </a:pPr>
            <a:r>
              <a:rPr lang="en-US" dirty="0">
                <a:latin typeface="Arial Narrow" panose="020B0606020202030204" pitchFamily="34" charset="0"/>
              </a:rPr>
              <a:t>Data Acquisition</a:t>
            </a:r>
          </a:p>
          <a:p>
            <a:pPr>
              <a:lnSpc>
                <a:spcPct val="90000"/>
              </a:lnSpc>
              <a:spcBef>
                <a:spcPct val="50000"/>
              </a:spcBef>
              <a:defRPr/>
            </a:pPr>
            <a:r>
              <a:rPr lang="en-US" dirty="0">
                <a:latin typeface="Arial Narrow" panose="020B0606020202030204" pitchFamily="34" charset="0"/>
              </a:rPr>
              <a:t>Review of Current HAZUS (Hazards United States)</a:t>
            </a:r>
          </a:p>
          <a:p>
            <a:pPr>
              <a:lnSpc>
                <a:spcPct val="90000"/>
              </a:lnSpc>
              <a:spcBef>
                <a:spcPct val="50000"/>
              </a:spcBef>
              <a:defRPr/>
            </a:pPr>
            <a:r>
              <a:rPr lang="en-US" dirty="0">
                <a:latin typeface="Arial Narrow" panose="020B0606020202030204" pitchFamily="34" charset="0"/>
              </a:rPr>
              <a:t>Hazard Identification Review &amp; Profiling</a:t>
            </a:r>
          </a:p>
          <a:p>
            <a:pPr>
              <a:lnSpc>
                <a:spcPct val="90000"/>
              </a:lnSpc>
              <a:spcBef>
                <a:spcPct val="50000"/>
              </a:spcBef>
              <a:defRPr/>
            </a:pPr>
            <a:r>
              <a:rPr lang="en-US" dirty="0">
                <a:latin typeface="Arial Narrow" panose="020B0606020202030204" pitchFamily="34" charset="0"/>
              </a:rPr>
              <a:t>Capability Assessment Survey</a:t>
            </a:r>
          </a:p>
        </p:txBody>
      </p:sp>
    </p:spTree>
    <p:extLst>
      <p:ext uri="{BB962C8B-B14F-4D97-AF65-F5344CB8AC3E}">
        <p14:creationId xmlns:p14="http://schemas.microsoft.com/office/powerpoint/2010/main" val="437621807"/>
      </p:ext>
    </p:extLst>
  </p:cSld>
  <p:clrMapOvr>
    <a:masterClrMapping/>
  </p:clrMapOvr>
  <p:transition spd="slow">
    <p:fade/>
  </p:transition>
</p:sld>
</file>

<file path=ppt/theme/theme1.xml><?xml version="1.0" encoding="utf-8"?>
<a:theme xmlns:a="http://schemas.openxmlformats.org/drawingml/2006/main" name="template">
  <a:themeElements>
    <a:clrScheme name="template 4">
      <a:dk1>
        <a:srgbClr val="4D4D4D"/>
      </a:dk1>
      <a:lt1>
        <a:srgbClr val="FFFFFF"/>
      </a:lt1>
      <a:dk2>
        <a:srgbClr val="4D4D4D"/>
      </a:dk2>
      <a:lt2>
        <a:srgbClr val="336699"/>
      </a:lt2>
      <a:accent1>
        <a:srgbClr val="003366"/>
      </a:accent1>
      <a:accent2>
        <a:srgbClr val="6699FF"/>
      </a:accent2>
      <a:accent3>
        <a:srgbClr val="FFFFFF"/>
      </a:accent3>
      <a:accent4>
        <a:srgbClr val="404040"/>
      </a:accent4>
      <a:accent5>
        <a:srgbClr val="AAADB8"/>
      </a:accent5>
      <a:accent6>
        <a:srgbClr val="5C8AE7"/>
      </a:accent6>
      <a:hlink>
        <a:srgbClr val="CCCCFF"/>
      </a:hlink>
      <a:folHlink>
        <a:srgbClr val="DDDDD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4D4D4D"/>
        </a:dk1>
        <a:lt1>
          <a:srgbClr val="FFFFFF"/>
        </a:lt1>
        <a:dk2>
          <a:srgbClr val="4D4D4D"/>
        </a:dk2>
        <a:lt2>
          <a:srgbClr val="000000"/>
        </a:lt2>
        <a:accent1>
          <a:srgbClr val="6666FF"/>
        </a:accent1>
        <a:accent2>
          <a:srgbClr val="6699FF"/>
        </a:accent2>
        <a:accent3>
          <a:srgbClr val="FFFFFF"/>
        </a:accent3>
        <a:accent4>
          <a:srgbClr val="404040"/>
        </a:accent4>
        <a:accent5>
          <a:srgbClr val="B8B8FF"/>
        </a:accent5>
        <a:accent6>
          <a:srgbClr val="5C8AE7"/>
        </a:accent6>
        <a:hlink>
          <a:srgbClr val="9999FF"/>
        </a:hlink>
        <a:folHlink>
          <a:srgbClr val="DDDDDD"/>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4D4D4D"/>
        </a:dk2>
        <a:lt2>
          <a:srgbClr val="6600CC"/>
        </a:lt2>
        <a:accent1>
          <a:srgbClr val="51358C"/>
        </a:accent1>
        <a:accent2>
          <a:srgbClr val="3366CC"/>
        </a:accent2>
        <a:accent3>
          <a:srgbClr val="FFFFFF"/>
        </a:accent3>
        <a:accent4>
          <a:srgbClr val="404040"/>
        </a:accent4>
        <a:accent5>
          <a:srgbClr val="B3AEC5"/>
        </a:accent5>
        <a:accent6>
          <a:srgbClr val="2D5CB9"/>
        </a:accent6>
        <a:hlink>
          <a:srgbClr val="CCCCFF"/>
        </a:hlink>
        <a:folHlink>
          <a:srgbClr val="DDDDDD"/>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4D4D4D"/>
        </a:dk2>
        <a:lt2>
          <a:srgbClr val="336699"/>
        </a:lt2>
        <a:accent1>
          <a:srgbClr val="3333CC"/>
        </a:accent1>
        <a:accent2>
          <a:srgbClr val="3366CC"/>
        </a:accent2>
        <a:accent3>
          <a:srgbClr val="FFFFFF"/>
        </a:accent3>
        <a:accent4>
          <a:srgbClr val="404040"/>
        </a:accent4>
        <a:accent5>
          <a:srgbClr val="ADADE2"/>
        </a:accent5>
        <a:accent6>
          <a:srgbClr val="2D5CB9"/>
        </a:accent6>
        <a:hlink>
          <a:srgbClr val="CCCCFF"/>
        </a:hlink>
        <a:folHlink>
          <a:srgbClr val="DDDDDD"/>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4D4D4D"/>
        </a:dk2>
        <a:lt2>
          <a:srgbClr val="336699"/>
        </a:lt2>
        <a:accent1>
          <a:srgbClr val="003366"/>
        </a:accent1>
        <a:accent2>
          <a:srgbClr val="6699FF"/>
        </a:accent2>
        <a:accent3>
          <a:srgbClr val="FFFFFF"/>
        </a:accent3>
        <a:accent4>
          <a:srgbClr val="404040"/>
        </a:accent4>
        <a:accent5>
          <a:srgbClr val="AAADB8"/>
        </a:accent5>
        <a:accent6>
          <a:srgbClr val="5C8AE7"/>
        </a:accent6>
        <a:hlink>
          <a:srgbClr val="CCCCF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4707</TotalTime>
  <Words>1415</Words>
  <Application>Microsoft Office PowerPoint</Application>
  <PresentationFormat>Widescreen</PresentationFormat>
  <Paragraphs>390</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Narrow</vt:lpstr>
      <vt:lpstr>Calibri</vt:lpstr>
      <vt:lpstr>Times New Roman</vt:lpstr>
      <vt:lpstr>Wingdings</vt:lpstr>
      <vt:lpstr>template</vt:lpstr>
      <vt:lpstr>Virginia Commonwealth University (VCU) Hazard Mitigation Plan (HMP) Update – Public Comment Meeting #1 April 5, 2022</vt:lpstr>
      <vt:lpstr>Today’s Agenda</vt:lpstr>
      <vt:lpstr>Welcome and Introductions – Steering Committee</vt:lpstr>
      <vt:lpstr>Welcome and Introductions – Committee I</vt:lpstr>
      <vt:lpstr>Welcome and Introductions – Committee II</vt:lpstr>
      <vt:lpstr>Hazard Mitigation Plan (HMP) Purpose</vt:lpstr>
      <vt:lpstr>Hazard Mitigation Plan (HMP) Benefits</vt:lpstr>
      <vt:lpstr>Virginia Commonwealth University  Hazard Mitigation Plan (HMP) Update</vt:lpstr>
      <vt:lpstr>Next Steps – Completed Tasks</vt:lpstr>
      <vt:lpstr>Problem Statements I</vt:lpstr>
      <vt:lpstr>Problem Statements II</vt:lpstr>
      <vt:lpstr>Problem Statements III</vt:lpstr>
      <vt:lpstr>Problem Statements IV</vt:lpstr>
      <vt:lpstr>Impact Considerations I</vt:lpstr>
      <vt:lpstr>Impact Considerations II</vt:lpstr>
      <vt:lpstr>Impact Considerations III</vt:lpstr>
      <vt:lpstr>Hazards Risk Matrix</vt:lpstr>
      <vt:lpstr>Hazards Ranking</vt:lpstr>
      <vt:lpstr>Schedule of Events</vt:lpstr>
      <vt:lpstr>The Olson Group, Ltd. Contacts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Adam</dc:creator>
  <cp:lastModifiedBy>Dylan Hatfield</cp:lastModifiedBy>
  <cp:revision>329</cp:revision>
  <dcterms:created xsi:type="dcterms:W3CDTF">2009-10-14T02:32:39Z</dcterms:created>
  <dcterms:modified xsi:type="dcterms:W3CDTF">2022-03-30T18:42:14Z</dcterms:modified>
</cp:coreProperties>
</file>

<file path=userCustomization/customUI.xml><?xml version="1.0" encoding="utf-8"?>
<mso:customUI xmlns:mso="http://schemas.microsoft.com/office/2006/01/customui">
  <mso:ribbon>
    <mso:qat>
      <mso:documentControls>
        <mso:control idQ="mso:PlaybackTipPlay" visible="true"/>
      </mso:documentControls>
    </mso:qat>
  </mso:ribbon>
</mso:customUI>
</file>